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9" r:id="rId3"/>
    <p:sldId id="278" r:id="rId4"/>
    <p:sldId id="264" r:id="rId5"/>
    <p:sldId id="268" r:id="rId6"/>
    <p:sldId id="267" r:id="rId7"/>
    <p:sldId id="270" r:id="rId8"/>
    <p:sldId id="274" r:id="rId9"/>
    <p:sldId id="276" r:id="rId10"/>
    <p:sldId id="275" r:id="rId11"/>
    <p:sldId id="277" r:id="rId12"/>
    <p:sldId id="272" r:id="rId13"/>
  </p:sldIdLst>
  <p:sldSz cx="9144000" cy="6858000" type="screen4x3"/>
  <p:notesSz cx="69977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200"/>
    <a:srgbClr val="678034"/>
    <a:srgbClr val="88A945"/>
    <a:srgbClr val="7A983E"/>
    <a:srgbClr val="006600"/>
    <a:srgbClr val="2616F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706" autoAdjust="0"/>
  </p:normalViewPr>
  <p:slideViewPr>
    <p:cSldViewPr>
      <p:cViewPr varScale="1">
        <p:scale>
          <a:sx n="91" d="100"/>
          <a:sy n="91" d="100"/>
        </p:scale>
        <p:origin x="12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44" y="-8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3304D-F1F3-4BF7-94DC-98D4751757D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B2B94CB-71C5-4B01-B35E-2A3906CCDF6E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="1" dirty="0"/>
            <a:t>Traffic/Scheduling System</a:t>
          </a:r>
        </a:p>
      </dgm:t>
    </dgm:pt>
    <dgm:pt modelId="{CDF53C38-8CD0-4945-8D22-25C2E0B2C975}" type="parTrans" cxnId="{BA43E3E5-1546-4033-B1D0-B1CE58DB2605}">
      <dgm:prSet/>
      <dgm:spPr/>
      <dgm:t>
        <a:bodyPr/>
        <a:lstStyle/>
        <a:p>
          <a:endParaRPr lang="en-US"/>
        </a:p>
      </dgm:t>
    </dgm:pt>
    <dgm:pt modelId="{AFF78F6A-959E-49B7-B739-07FE914C78BF}" type="sibTrans" cxnId="{BA43E3E5-1546-4033-B1D0-B1CE58DB2605}">
      <dgm:prSet/>
      <dgm:spPr/>
      <dgm:t>
        <a:bodyPr/>
        <a:lstStyle/>
        <a:p>
          <a:endParaRPr lang="en-US"/>
        </a:p>
      </dgm:t>
    </dgm:pt>
    <dgm:pt modelId="{EF53B2F2-AF90-4DC9-8BB0-561EA12E25A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Network Research</a:t>
          </a:r>
        </a:p>
      </dgm:t>
    </dgm:pt>
    <dgm:pt modelId="{8FE1F34B-EE89-4984-B579-CF9735E1FC1C}" type="parTrans" cxnId="{A1E09553-5516-4F78-8854-73CAEF9B19CB}">
      <dgm:prSet/>
      <dgm:spPr/>
      <dgm:t>
        <a:bodyPr/>
        <a:lstStyle/>
        <a:p>
          <a:endParaRPr lang="en-US"/>
        </a:p>
      </dgm:t>
    </dgm:pt>
    <dgm:pt modelId="{623416CF-17FB-4184-9728-7784CA303668}" type="sibTrans" cxnId="{A1E09553-5516-4F78-8854-73CAEF9B19CB}">
      <dgm:prSet/>
      <dgm:spPr/>
      <dgm:t>
        <a:bodyPr/>
        <a:lstStyle/>
        <a:p>
          <a:endParaRPr lang="en-US"/>
        </a:p>
      </dgm:t>
    </dgm:pt>
    <dgm:pt modelId="{7EC4154D-3771-43E3-9713-49B283BF43C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Campaign Goals</a:t>
          </a:r>
        </a:p>
      </dgm:t>
    </dgm:pt>
    <dgm:pt modelId="{72B43831-3B1E-4F8D-99FA-3A76EC1D9392}" type="parTrans" cxnId="{C0287540-970D-4738-961F-D64A5C4C058D}">
      <dgm:prSet/>
      <dgm:spPr/>
      <dgm:t>
        <a:bodyPr/>
        <a:lstStyle/>
        <a:p>
          <a:endParaRPr lang="en-US"/>
        </a:p>
      </dgm:t>
    </dgm:pt>
    <dgm:pt modelId="{6C381A7F-5C0B-4047-9EDE-EDE6FC9F4479}" type="sibTrans" cxnId="{C0287540-970D-4738-961F-D64A5C4C058D}">
      <dgm:prSet/>
      <dgm:spPr/>
      <dgm:t>
        <a:bodyPr/>
        <a:lstStyle/>
        <a:p>
          <a:endParaRPr lang="en-US"/>
        </a:p>
      </dgm:t>
    </dgm:pt>
    <dgm:pt modelId="{26237053-FDEE-4061-91C7-99F30FADB90A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dirty="0"/>
            <a:t>Promotion Elements</a:t>
          </a:r>
        </a:p>
        <a:p>
          <a:r>
            <a:rPr lang="en-US" dirty="0"/>
            <a:t>Promo                    Lengths</a:t>
          </a:r>
        </a:p>
        <a:p>
          <a:r>
            <a:rPr lang="en-US" dirty="0"/>
            <a:t>Versions</a:t>
          </a:r>
        </a:p>
      </dgm:t>
    </dgm:pt>
    <dgm:pt modelId="{D69C6224-E3DA-4876-9F19-6686EC394B5D}" type="parTrans" cxnId="{A821D7AD-8BEA-4373-A08D-BDF761CC2230}">
      <dgm:prSet/>
      <dgm:spPr/>
      <dgm:t>
        <a:bodyPr/>
        <a:lstStyle/>
        <a:p>
          <a:endParaRPr lang="en-US"/>
        </a:p>
      </dgm:t>
    </dgm:pt>
    <dgm:pt modelId="{E64E84D6-0756-400B-AE95-BCDD18F60C61}" type="sibTrans" cxnId="{A821D7AD-8BEA-4373-A08D-BDF761CC2230}">
      <dgm:prSet/>
      <dgm:spPr/>
      <dgm:t>
        <a:bodyPr/>
        <a:lstStyle/>
        <a:p>
          <a:endParaRPr lang="en-US"/>
        </a:p>
      </dgm:t>
    </dgm:pt>
    <dgm:pt modelId="{FA58025D-E2FC-496E-948F-4BC92FCF8C28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Final Review</a:t>
          </a:r>
        </a:p>
      </dgm:t>
    </dgm:pt>
    <dgm:pt modelId="{AC792505-F255-4099-9193-B71752D2467E}" type="parTrans" cxnId="{55504B78-5F6E-4C06-A592-20531F0CE375}">
      <dgm:prSet/>
      <dgm:spPr/>
      <dgm:t>
        <a:bodyPr/>
        <a:lstStyle/>
        <a:p>
          <a:endParaRPr lang="en-US"/>
        </a:p>
      </dgm:t>
    </dgm:pt>
    <dgm:pt modelId="{1E4B23C2-252E-41F5-BE2B-E9FFF01BBC54}" type="sibTrans" cxnId="{55504B78-5F6E-4C06-A592-20531F0CE375}">
      <dgm:prSet/>
      <dgm:spPr/>
      <dgm:t>
        <a:bodyPr/>
        <a:lstStyle/>
        <a:p>
          <a:endParaRPr lang="en-US"/>
        </a:p>
      </dgm:t>
    </dgm:pt>
    <dgm:pt modelId="{51E5AC4A-D090-40B5-A923-AF9218E5E76B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r>
            <a:rPr lang="en-US" sz="1800" dirty="0"/>
            <a:t>Promo Time Available</a:t>
          </a:r>
        </a:p>
      </dgm:t>
    </dgm:pt>
    <dgm:pt modelId="{3E643D30-0C64-4C56-98E0-536415C41D1C}" type="parTrans" cxnId="{A4A50036-10D4-400E-A835-FFB107FEC6EE}">
      <dgm:prSet/>
      <dgm:spPr/>
      <dgm:t>
        <a:bodyPr/>
        <a:lstStyle/>
        <a:p>
          <a:endParaRPr lang="en-US"/>
        </a:p>
      </dgm:t>
    </dgm:pt>
    <dgm:pt modelId="{59DD0EA4-B940-42CB-85BD-5B3FE03A54C1}" type="sibTrans" cxnId="{A4A50036-10D4-400E-A835-FFB107FEC6EE}">
      <dgm:prSet/>
      <dgm:spPr/>
      <dgm:t>
        <a:bodyPr/>
        <a:lstStyle/>
        <a:p>
          <a:endParaRPr lang="en-US"/>
        </a:p>
      </dgm:t>
    </dgm:pt>
    <dgm:pt modelId="{7ED975F1-C020-40C6-B0EB-06B4A96791DC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r>
            <a:rPr lang="en-US" sz="1800" dirty="0"/>
            <a:t>Ratings</a:t>
          </a:r>
        </a:p>
        <a:p>
          <a:r>
            <a:rPr lang="en-US" sz="1800" dirty="0"/>
            <a:t>Cumes</a:t>
          </a:r>
        </a:p>
        <a:p>
          <a:r>
            <a:rPr lang="en-US" sz="1800" dirty="0"/>
            <a:t>Duplication Matrix</a:t>
          </a:r>
        </a:p>
      </dgm:t>
    </dgm:pt>
    <dgm:pt modelId="{E0243203-B895-4DBD-AF60-BE9078B029E5}" type="parTrans" cxnId="{A4697091-8F28-4395-91DF-B7091D3D812A}">
      <dgm:prSet/>
      <dgm:spPr/>
      <dgm:t>
        <a:bodyPr/>
        <a:lstStyle/>
        <a:p>
          <a:endParaRPr lang="en-US"/>
        </a:p>
      </dgm:t>
    </dgm:pt>
    <dgm:pt modelId="{9AABD516-9918-4870-96AB-8E297CB6C023}" type="sibTrans" cxnId="{A4697091-8F28-4395-91DF-B7091D3D812A}">
      <dgm:prSet/>
      <dgm:spPr/>
      <dgm:t>
        <a:bodyPr/>
        <a:lstStyle/>
        <a:p>
          <a:endParaRPr lang="en-US"/>
        </a:p>
      </dgm:t>
    </dgm:pt>
    <dgm:pt modelId="{0D48E620-F4CA-4DF5-9FB8-9655CA49A832}">
      <dgm:prSet phldrT="[Text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en-US" sz="1800" dirty="0"/>
            <a:t>Review campaign before air</a:t>
          </a:r>
        </a:p>
        <a:p>
          <a:r>
            <a:rPr lang="en-US" sz="1800" dirty="0"/>
            <a:t>Make adjustments to accommodate all needs of the channel</a:t>
          </a:r>
        </a:p>
        <a:p>
          <a:endParaRPr lang="en-US" sz="1700" dirty="0"/>
        </a:p>
      </dgm:t>
    </dgm:pt>
    <dgm:pt modelId="{AFA37820-7D12-4C4F-B2F6-28A2831516C9}" type="parTrans" cxnId="{FF8C6757-F029-4CE0-A6DA-A662634FDCE4}">
      <dgm:prSet/>
      <dgm:spPr/>
      <dgm:t>
        <a:bodyPr/>
        <a:lstStyle/>
        <a:p>
          <a:endParaRPr lang="en-US"/>
        </a:p>
      </dgm:t>
    </dgm:pt>
    <dgm:pt modelId="{AD9B03E5-52FE-4EAD-93B9-06BA101D12D4}" type="sibTrans" cxnId="{FF8C6757-F029-4CE0-A6DA-A662634FDCE4}">
      <dgm:prSet/>
      <dgm:spPr/>
      <dgm:t>
        <a:bodyPr/>
        <a:lstStyle/>
        <a:p>
          <a:endParaRPr lang="en-US"/>
        </a:p>
      </dgm:t>
    </dgm:pt>
    <dgm:pt modelId="{6392E661-7DDC-41A9-85D4-70A6F886583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Creative Assets</a:t>
          </a:r>
        </a:p>
      </dgm:t>
    </dgm:pt>
    <dgm:pt modelId="{4F96C5EE-71A3-4B74-A786-233A16EF0724}" type="parTrans" cxnId="{D1407A9E-091F-4B98-A603-D0AAB8A7349A}">
      <dgm:prSet/>
      <dgm:spPr/>
      <dgm:t>
        <a:bodyPr/>
        <a:lstStyle/>
        <a:p>
          <a:endParaRPr lang="en-US"/>
        </a:p>
      </dgm:t>
    </dgm:pt>
    <dgm:pt modelId="{729A6EBE-89D3-4EB6-BCFC-BD7B0340C23C}" type="sibTrans" cxnId="{D1407A9E-091F-4B98-A603-D0AAB8A7349A}">
      <dgm:prSet/>
      <dgm:spPr/>
      <dgm:t>
        <a:bodyPr/>
        <a:lstStyle/>
        <a:p>
          <a:endParaRPr lang="en-US"/>
        </a:p>
      </dgm:t>
    </dgm:pt>
    <dgm:pt modelId="{42EAC175-63A6-4AE4-A438-DA45510534AA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1200"/>
            </a:spcAft>
          </a:pPr>
          <a:r>
            <a:rPr lang="en-US" sz="1800" dirty="0"/>
            <a:t>GRP Goals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dirty="0"/>
            <a:t>Target Demo Priority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dirty="0"/>
        </a:p>
      </dgm:t>
    </dgm:pt>
    <dgm:pt modelId="{71AFABE0-E081-429A-A47C-D19CDD22C50E}" type="parTrans" cxnId="{3F2B365F-C336-4FB2-A2DA-40ED06525A9C}">
      <dgm:prSet/>
      <dgm:spPr/>
      <dgm:t>
        <a:bodyPr/>
        <a:lstStyle/>
        <a:p>
          <a:endParaRPr lang="en-US"/>
        </a:p>
      </dgm:t>
    </dgm:pt>
    <dgm:pt modelId="{E339CF65-C4D8-4F7C-AE47-0A47809A4D17}" type="sibTrans" cxnId="{3F2B365F-C336-4FB2-A2DA-40ED06525A9C}">
      <dgm:prSet/>
      <dgm:spPr/>
      <dgm:t>
        <a:bodyPr/>
        <a:lstStyle/>
        <a:p>
          <a:endParaRPr lang="en-US"/>
        </a:p>
      </dgm:t>
    </dgm:pt>
    <dgm:pt modelId="{C710AF27-2A56-4282-BD4C-A004AEB00FF1}" type="pres">
      <dgm:prSet presAssocID="{7EE3304D-F1F3-4BF7-94DC-98D4751757D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5B131D5-266D-42FE-AEF4-CEAC54E50F8A}" type="pres">
      <dgm:prSet presAssocID="{7B2B94CB-71C5-4B01-B35E-2A3906CCDF6E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8D519EBB-B8F6-4652-956D-81E6650C3AF3}" type="pres">
      <dgm:prSet presAssocID="{7B2B94CB-71C5-4B01-B35E-2A3906CCDF6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EE2DCB1E-A42D-4A17-82F0-BA2F1931390E}" type="pres">
      <dgm:prSet presAssocID="{EF53B2F2-AF90-4DC9-8BB0-561EA12E25AF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19B805E9-18A4-451A-B648-D98D7099381A}" type="pres">
      <dgm:prSet presAssocID="{EF53B2F2-AF90-4DC9-8BB0-561EA12E25AF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F89B7961-D241-4370-908E-6A0DC941D3A2}" type="pres">
      <dgm:prSet presAssocID="{7EC4154D-3771-43E3-9713-49B283BF43CF}" presName="parentText3" presStyleLbl="node1" presStyleIdx="2" presStyleCnt="5" custScaleY="90910">
        <dgm:presLayoutVars>
          <dgm:chMax/>
          <dgm:chPref val="3"/>
          <dgm:bulletEnabled val="1"/>
        </dgm:presLayoutVars>
      </dgm:prSet>
      <dgm:spPr/>
    </dgm:pt>
    <dgm:pt modelId="{69C0EE68-E445-4EF5-BF50-C69A60E454D6}" type="pres">
      <dgm:prSet presAssocID="{7EC4154D-3771-43E3-9713-49B283BF43CF}" presName="childText3" presStyleLbl="solidAlignAcc1" presStyleIdx="2" presStyleCnt="5" custLinFactNeighborY="-1642">
        <dgm:presLayoutVars>
          <dgm:chMax val="0"/>
          <dgm:chPref val="0"/>
          <dgm:bulletEnabled val="1"/>
        </dgm:presLayoutVars>
      </dgm:prSet>
      <dgm:spPr/>
    </dgm:pt>
    <dgm:pt modelId="{2D825690-240D-4200-814D-425016A9DE23}" type="pres">
      <dgm:prSet presAssocID="{6392E661-7DDC-41A9-85D4-70A6F8865836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B6F12C9A-FEF9-46F1-AC62-50D23AFD2F0E}" type="pres">
      <dgm:prSet presAssocID="{6392E661-7DDC-41A9-85D4-70A6F8865836}" presName="childText4" presStyleLbl="solidAlignAcc1" presStyleIdx="3" presStyleCnt="5" custScaleX="127591" custLinFactNeighborX="14885">
        <dgm:presLayoutVars>
          <dgm:chMax val="0"/>
          <dgm:chPref val="0"/>
          <dgm:bulletEnabled val="1"/>
        </dgm:presLayoutVars>
      </dgm:prSet>
      <dgm:spPr/>
    </dgm:pt>
    <dgm:pt modelId="{3E00607B-6803-4907-A37A-D95BD718B744}" type="pres">
      <dgm:prSet presAssocID="{FA58025D-E2FC-496E-948F-4BC92FCF8C28}" presName="parentText5" presStyleLbl="node1" presStyleIdx="4" presStyleCnt="5" custScaleX="121891" custLinFactNeighborX="22830" custLinFactNeighborY="17534">
        <dgm:presLayoutVars>
          <dgm:chMax/>
          <dgm:chPref val="3"/>
          <dgm:bulletEnabled val="1"/>
        </dgm:presLayoutVars>
      </dgm:prSet>
      <dgm:spPr/>
    </dgm:pt>
    <dgm:pt modelId="{A95859F2-6EFA-4BD6-A4DC-90951C212D66}" type="pres">
      <dgm:prSet presAssocID="{FA58025D-E2FC-496E-948F-4BC92FCF8C28}" presName="childText5" presStyleLbl="solidAlignAcc1" presStyleIdx="4" presStyleCnt="5" custScaleX="137810" custLinFactNeighborX="36216" custLinFactNeighborY="6292">
        <dgm:presLayoutVars>
          <dgm:chMax val="0"/>
          <dgm:chPref val="0"/>
          <dgm:bulletEnabled val="1"/>
        </dgm:presLayoutVars>
      </dgm:prSet>
      <dgm:spPr/>
    </dgm:pt>
  </dgm:ptLst>
  <dgm:cxnLst>
    <dgm:cxn modelId="{A4A50036-10D4-400E-A835-FFB107FEC6EE}" srcId="{7B2B94CB-71C5-4B01-B35E-2A3906CCDF6E}" destId="{51E5AC4A-D090-40B5-A923-AF9218E5E76B}" srcOrd="0" destOrd="0" parTransId="{3E643D30-0C64-4C56-98E0-536415C41D1C}" sibTransId="{59DD0EA4-B940-42CB-85BD-5B3FE03A54C1}"/>
    <dgm:cxn modelId="{8D3E7A3A-1C9F-4BBB-A6A9-9B308CFB43BB}" type="presOf" srcId="{26237053-FDEE-4061-91C7-99F30FADB90A}" destId="{B6F12C9A-FEF9-46F1-AC62-50D23AFD2F0E}" srcOrd="0" destOrd="0" presId="urn:microsoft.com/office/officeart/2009/3/layout/IncreasingArrowsProcess"/>
    <dgm:cxn modelId="{B760AA3B-2B3A-40E5-BAB5-35C81FEF65C1}" type="presOf" srcId="{7EC4154D-3771-43E3-9713-49B283BF43CF}" destId="{F89B7961-D241-4370-908E-6A0DC941D3A2}" srcOrd="0" destOrd="0" presId="urn:microsoft.com/office/officeart/2009/3/layout/IncreasingArrowsProcess"/>
    <dgm:cxn modelId="{C0287540-970D-4738-961F-D64A5C4C058D}" srcId="{7EE3304D-F1F3-4BF7-94DC-98D4751757D1}" destId="{7EC4154D-3771-43E3-9713-49B283BF43CF}" srcOrd="2" destOrd="0" parTransId="{72B43831-3B1E-4F8D-99FA-3A76EC1D9392}" sibTransId="{6C381A7F-5C0B-4047-9EDE-EDE6FC9F4479}"/>
    <dgm:cxn modelId="{3F2B365F-C336-4FB2-A2DA-40ED06525A9C}" srcId="{7EC4154D-3771-43E3-9713-49B283BF43CF}" destId="{42EAC175-63A6-4AE4-A438-DA45510534AA}" srcOrd="0" destOrd="0" parTransId="{71AFABE0-E081-429A-A47C-D19CDD22C50E}" sibTransId="{E339CF65-C4D8-4F7C-AE47-0A47809A4D17}"/>
    <dgm:cxn modelId="{8D503D66-A7E0-4CCC-ACC5-7B13C1FEF219}" type="presOf" srcId="{7B2B94CB-71C5-4B01-B35E-2A3906CCDF6E}" destId="{45B131D5-266D-42FE-AEF4-CEAC54E50F8A}" srcOrd="0" destOrd="0" presId="urn:microsoft.com/office/officeart/2009/3/layout/IncreasingArrowsProcess"/>
    <dgm:cxn modelId="{A1E09553-5516-4F78-8854-73CAEF9B19CB}" srcId="{7EE3304D-F1F3-4BF7-94DC-98D4751757D1}" destId="{EF53B2F2-AF90-4DC9-8BB0-561EA12E25AF}" srcOrd="1" destOrd="0" parTransId="{8FE1F34B-EE89-4984-B579-CF9735E1FC1C}" sibTransId="{623416CF-17FB-4184-9728-7784CA303668}"/>
    <dgm:cxn modelId="{0AEA2B57-2F91-4117-B0EC-287357E5D98C}" type="presOf" srcId="{6392E661-7DDC-41A9-85D4-70A6F8865836}" destId="{2D825690-240D-4200-814D-425016A9DE23}" srcOrd="0" destOrd="0" presId="urn:microsoft.com/office/officeart/2009/3/layout/IncreasingArrowsProcess"/>
    <dgm:cxn modelId="{FF8C6757-F029-4CE0-A6DA-A662634FDCE4}" srcId="{FA58025D-E2FC-496E-948F-4BC92FCF8C28}" destId="{0D48E620-F4CA-4DF5-9FB8-9655CA49A832}" srcOrd="0" destOrd="0" parTransId="{AFA37820-7D12-4C4F-B2F6-28A2831516C9}" sibTransId="{AD9B03E5-52FE-4EAD-93B9-06BA101D12D4}"/>
    <dgm:cxn modelId="{55504B78-5F6E-4C06-A592-20531F0CE375}" srcId="{7EE3304D-F1F3-4BF7-94DC-98D4751757D1}" destId="{FA58025D-E2FC-496E-948F-4BC92FCF8C28}" srcOrd="4" destOrd="0" parTransId="{AC792505-F255-4099-9193-B71752D2467E}" sibTransId="{1E4B23C2-252E-41F5-BE2B-E9FFF01BBC54}"/>
    <dgm:cxn modelId="{981E5087-DFE2-4C83-9DAB-463A8DB5B48F}" type="presOf" srcId="{7ED975F1-C020-40C6-B0EB-06B4A96791DC}" destId="{19B805E9-18A4-451A-B648-D98D7099381A}" srcOrd="0" destOrd="0" presId="urn:microsoft.com/office/officeart/2009/3/layout/IncreasingArrowsProcess"/>
    <dgm:cxn modelId="{6F626889-870D-4C13-B0F2-482068FAB4FD}" type="presOf" srcId="{EF53B2F2-AF90-4DC9-8BB0-561EA12E25AF}" destId="{EE2DCB1E-A42D-4A17-82F0-BA2F1931390E}" srcOrd="0" destOrd="0" presId="urn:microsoft.com/office/officeart/2009/3/layout/IncreasingArrowsProcess"/>
    <dgm:cxn modelId="{A4697091-8F28-4395-91DF-B7091D3D812A}" srcId="{EF53B2F2-AF90-4DC9-8BB0-561EA12E25AF}" destId="{7ED975F1-C020-40C6-B0EB-06B4A96791DC}" srcOrd="0" destOrd="0" parTransId="{E0243203-B895-4DBD-AF60-BE9078B029E5}" sibTransId="{9AABD516-9918-4870-96AB-8E297CB6C023}"/>
    <dgm:cxn modelId="{F253EA9D-3CC6-4911-9ECE-1395E2AE26FC}" type="presOf" srcId="{FA58025D-E2FC-496E-948F-4BC92FCF8C28}" destId="{3E00607B-6803-4907-A37A-D95BD718B744}" srcOrd="0" destOrd="0" presId="urn:microsoft.com/office/officeart/2009/3/layout/IncreasingArrowsProcess"/>
    <dgm:cxn modelId="{D1407A9E-091F-4B98-A603-D0AAB8A7349A}" srcId="{7EE3304D-F1F3-4BF7-94DC-98D4751757D1}" destId="{6392E661-7DDC-41A9-85D4-70A6F8865836}" srcOrd="3" destOrd="0" parTransId="{4F96C5EE-71A3-4B74-A786-233A16EF0724}" sibTransId="{729A6EBE-89D3-4EB6-BCFC-BD7B0340C23C}"/>
    <dgm:cxn modelId="{BFD891A3-C109-4DC3-B93F-BEC2669DDAAC}" type="presOf" srcId="{0D48E620-F4CA-4DF5-9FB8-9655CA49A832}" destId="{A95859F2-6EFA-4BD6-A4DC-90951C212D66}" srcOrd="0" destOrd="0" presId="urn:microsoft.com/office/officeart/2009/3/layout/IncreasingArrowsProcess"/>
    <dgm:cxn modelId="{B27BB9AB-7B11-4DBC-9A07-6A8F429DB50E}" type="presOf" srcId="{7EE3304D-F1F3-4BF7-94DC-98D4751757D1}" destId="{C710AF27-2A56-4282-BD4C-A004AEB00FF1}" srcOrd="0" destOrd="0" presId="urn:microsoft.com/office/officeart/2009/3/layout/IncreasingArrowsProcess"/>
    <dgm:cxn modelId="{A821D7AD-8BEA-4373-A08D-BDF761CC2230}" srcId="{6392E661-7DDC-41A9-85D4-70A6F8865836}" destId="{26237053-FDEE-4061-91C7-99F30FADB90A}" srcOrd="0" destOrd="0" parTransId="{D69C6224-E3DA-4876-9F19-6686EC394B5D}" sibTransId="{E64E84D6-0756-400B-AE95-BCDD18F60C61}"/>
    <dgm:cxn modelId="{DD7124C8-F748-456E-AD79-C60A444C52A1}" type="presOf" srcId="{51E5AC4A-D090-40B5-A923-AF9218E5E76B}" destId="{8D519EBB-B8F6-4652-956D-81E6650C3AF3}" srcOrd="0" destOrd="0" presId="urn:microsoft.com/office/officeart/2009/3/layout/IncreasingArrowsProcess"/>
    <dgm:cxn modelId="{BA43E3E5-1546-4033-B1D0-B1CE58DB2605}" srcId="{7EE3304D-F1F3-4BF7-94DC-98D4751757D1}" destId="{7B2B94CB-71C5-4B01-B35E-2A3906CCDF6E}" srcOrd="0" destOrd="0" parTransId="{CDF53C38-8CD0-4945-8D22-25C2E0B2C975}" sibTransId="{AFF78F6A-959E-49B7-B739-07FE914C78BF}"/>
    <dgm:cxn modelId="{BE5A54EF-9052-4D2F-B11B-22C6DEC41283}" type="presOf" srcId="{42EAC175-63A6-4AE4-A438-DA45510534AA}" destId="{69C0EE68-E445-4EF5-BF50-C69A60E454D6}" srcOrd="0" destOrd="0" presId="urn:microsoft.com/office/officeart/2009/3/layout/IncreasingArrowsProcess"/>
    <dgm:cxn modelId="{1623BCDB-0612-46B3-B550-8857C6D8C725}" type="presParOf" srcId="{C710AF27-2A56-4282-BD4C-A004AEB00FF1}" destId="{45B131D5-266D-42FE-AEF4-CEAC54E50F8A}" srcOrd="0" destOrd="0" presId="urn:microsoft.com/office/officeart/2009/3/layout/IncreasingArrowsProcess"/>
    <dgm:cxn modelId="{2DE10EDD-3C3A-46EF-B554-E3200541A1A5}" type="presParOf" srcId="{C710AF27-2A56-4282-BD4C-A004AEB00FF1}" destId="{8D519EBB-B8F6-4652-956D-81E6650C3AF3}" srcOrd="1" destOrd="0" presId="urn:microsoft.com/office/officeart/2009/3/layout/IncreasingArrowsProcess"/>
    <dgm:cxn modelId="{21683F1F-4DA4-46B3-BD0D-F2D290F9CE11}" type="presParOf" srcId="{C710AF27-2A56-4282-BD4C-A004AEB00FF1}" destId="{EE2DCB1E-A42D-4A17-82F0-BA2F1931390E}" srcOrd="2" destOrd="0" presId="urn:microsoft.com/office/officeart/2009/3/layout/IncreasingArrowsProcess"/>
    <dgm:cxn modelId="{92E09A0F-4DFA-440B-9570-9DFD4AFDA6D8}" type="presParOf" srcId="{C710AF27-2A56-4282-BD4C-A004AEB00FF1}" destId="{19B805E9-18A4-451A-B648-D98D7099381A}" srcOrd="3" destOrd="0" presId="urn:microsoft.com/office/officeart/2009/3/layout/IncreasingArrowsProcess"/>
    <dgm:cxn modelId="{844F2AD3-1CE1-41AE-B42E-29BEB2D1B921}" type="presParOf" srcId="{C710AF27-2A56-4282-BD4C-A004AEB00FF1}" destId="{F89B7961-D241-4370-908E-6A0DC941D3A2}" srcOrd="4" destOrd="0" presId="urn:microsoft.com/office/officeart/2009/3/layout/IncreasingArrowsProcess"/>
    <dgm:cxn modelId="{BF770BEF-C6C4-4747-B22E-31DC795F7D09}" type="presParOf" srcId="{C710AF27-2A56-4282-BD4C-A004AEB00FF1}" destId="{69C0EE68-E445-4EF5-BF50-C69A60E454D6}" srcOrd="5" destOrd="0" presId="urn:microsoft.com/office/officeart/2009/3/layout/IncreasingArrowsProcess"/>
    <dgm:cxn modelId="{91FF28C4-A0DF-49B1-BE7D-D2A33828A0F4}" type="presParOf" srcId="{C710AF27-2A56-4282-BD4C-A004AEB00FF1}" destId="{2D825690-240D-4200-814D-425016A9DE23}" srcOrd="6" destOrd="0" presId="urn:microsoft.com/office/officeart/2009/3/layout/IncreasingArrowsProcess"/>
    <dgm:cxn modelId="{41465709-D3E6-4BF2-8D8E-9D23DE2B116A}" type="presParOf" srcId="{C710AF27-2A56-4282-BD4C-A004AEB00FF1}" destId="{B6F12C9A-FEF9-46F1-AC62-50D23AFD2F0E}" srcOrd="7" destOrd="0" presId="urn:microsoft.com/office/officeart/2009/3/layout/IncreasingArrowsProcess"/>
    <dgm:cxn modelId="{D81EDA5F-B861-43C2-AAD2-ACCE72938BC6}" type="presParOf" srcId="{C710AF27-2A56-4282-BD4C-A004AEB00FF1}" destId="{3E00607B-6803-4907-A37A-D95BD718B744}" srcOrd="8" destOrd="0" presId="urn:microsoft.com/office/officeart/2009/3/layout/IncreasingArrowsProcess"/>
    <dgm:cxn modelId="{907F8DCA-814B-47DE-90FF-D5EB6E668783}" type="presParOf" srcId="{C710AF27-2A56-4282-BD4C-A004AEB00FF1}" destId="{A95859F2-6EFA-4BD6-A4DC-90951C212D6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131D5-266D-42FE-AEF4-CEAC54E50F8A}">
      <dsp:nvSpPr>
        <dsp:cNvPr id="0" name=""/>
        <dsp:cNvSpPr/>
      </dsp:nvSpPr>
      <dsp:spPr>
        <a:xfrm>
          <a:off x="506003" y="59054"/>
          <a:ext cx="7906384" cy="1149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25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Traffic/Scheduling System</a:t>
          </a:r>
        </a:p>
      </dsp:txBody>
      <dsp:txXfrm>
        <a:off x="506003" y="346506"/>
        <a:ext cx="7618932" cy="574905"/>
      </dsp:txXfrm>
    </dsp:sp>
    <dsp:sp modelId="{8D519EBB-B8F6-4652-956D-81E6650C3AF3}">
      <dsp:nvSpPr>
        <dsp:cNvPr id="0" name=""/>
        <dsp:cNvSpPr/>
      </dsp:nvSpPr>
      <dsp:spPr>
        <a:xfrm>
          <a:off x="506003" y="944239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0066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 Time Available</a:t>
          </a:r>
        </a:p>
      </dsp:txBody>
      <dsp:txXfrm>
        <a:off x="506003" y="944239"/>
        <a:ext cx="1461257" cy="2111235"/>
      </dsp:txXfrm>
    </dsp:sp>
    <dsp:sp modelId="{EE2DCB1E-A42D-4A17-82F0-BA2F1931390E}">
      <dsp:nvSpPr>
        <dsp:cNvPr id="0" name=""/>
        <dsp:cNvSpPr/>
      </dsp:nvSpPr>
      <dsp:spPr>
        <a:xfrm>
          <a:off x="1967103" y="442471"/>
          <a:ext cx="6445284" cy="1149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25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Network Research</a:t>
          </a:r>
        </a:p>
      </dsp:txBody>
      <dsp:txXfrm>
        <a:off x="1967103" y="729923"/>
        <a:ext cx="6157832" cy="574905"/>
      </dsp:txXfrm>
    </dsp:sp>
    <dsp:sp modelId="{19B805E9-18A4-451A-B648-D98D7099381A}">
      <dsp:nvSpPr>
        <dsp:cNvPr id="0" name=""/>
        <dsp:cNvSpPr/>
      </dsp:nvSpPr>
      <dsp:spPr>
        <a:xfrm>
          <a:off x="1967103" y="1327657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0066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Ratings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Cumes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Duplication Matrix</a:t>
          </a:r>
        </a:p>
      </dsp:txBody>
      <dsp:txXfrm>
        <a:off x="1967103" y="1327657"/>
        <a:ext cx="1461257" cy="2111235"/>
      </dsp:txXfrm>
    </dsp:sp>
    <dsp:sp modelId="{F89B7961-D241-4370-908E-6A0DC941D3A2}">
      <dsp:nvSpPr>
        <dsp:cNvPr id="0" name=""/>
        <dsp:cNvSpPr/>
      </dsp:nvSpPr>
      <dsp:spPr>
        <a:xfrm>
          <a:off x="3428203" y="878148"/>
          <a:ext cx="4984184" cy="104529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25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Campaign Goals</a:t>
          </a:r>
        </a:p>
      </dsp:txBody>
      <dsp:txXfrm>
        <a:off x="3428203" y="1139471"/>
        <a:ext cx="4722861" cy="522646"/>
      </dsp:txXfrm>
    </dsp:sp>
    <dsp:sp modelId="{69C0EE68-E445-4EF5-BF50-C69A60E454D6}">
      <dsp:nvSpPr>
        <dsp:cNvPr id="0" name=""/>
        <dsp:cNvSpPr/>
      </dsp:nvSpPr>
      <dsp:spPr>
        <a:xfrm>
          <a:off x="3428203" y="1676408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0066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/>
            <a:t>GRP Goals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/>
            <a:t>Target Demo Priority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428203" y="1676408"/>
        <a:ext cx="1461257" cy="2111235"/>
      </dsp:txXfrm>
    </dsp:sp>
    <dsp:sp modelId="{2D825690-240D-4200-814D-425016A9DE23}">
      <dsp:nvSpPr>
        <dsp:cNvPr id="0" name=""/>
        <dsp:cNvSpPr/>
      </dsp:nvSpPr>
      <dsp:spPr>
        <a:xfrm>
          <a:off x="4890093" y="1209307"/>
          <a:ext cx="3522294" cy="1149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25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Creative Assets</a:t>
          </a:r>
        </a:p>
      </dsp:txBody>
      <dsp:txXfrm>
        <a:off x="4890093" y="1496759"/>
        <a:ext cx="3234842" cy="574905"/>
      </dsp:txXfrm>
    </dsp:sp>
    <dsp:sp modelId="{B6F12C9A-FEF9-46F1-AC62-50D23AFD2F0E}">
      <dsp:nvSpPr>
        <dsp:cNvPr id="0" name=""/>
        <dsp:cNvSpPr/>
      </dsp:nvSpPr>
      <dsp:spPr>
        <a:xfrm>
          <a:off x="4906014" y="2094492"/>
          <a:ext cx="1864433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0066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Promotion Elements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                    Lengths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Versions</a:t>
          </a:r>
        </a:p>
      </dsp:txBody>
      <dsp:txXfrm>
        <a:off x="4906014" y="2094492"/>
        <a:ext cx="1864433" cy="2111235"/>
      </dsp:txXfrm>
    </dsp:sp>
    <dsp:sp modelId="{3E00607B-6803-4907-A37A-D95BD718B744}">
      <dsp:nvSpPr>
        <dsp:cNvPr id="0" name=""/>
        <dsp:cNvSpPr/>
      </dsp:nvSpPr>
      <dsp:spPr>
        <a:xfrm>
          <a:off x="6596156" y="1794332"/>
          <a:ext cx="2512410" cy="1149809"/>
        </a:xfrm>
        <a:prstGeom prst="rightArrow">
          <a:avLst>
            <a:gd name="adj1" fmla="val 5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25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Final Review</a:t>
          </a:r>
        </a:p>
      </dsp:txBody>
      <dsp:txXfrm>
        <a:off x="6596156" y="2081784"/>
        <a:ext cx="2224958" cy="574905"/>
      </dsp:txXfrm>
    </dsp:sp>
    <dsp:sp modelId="{A95859F2-6EFA-4BD6-A4DC-90951C212D66}">
      <dsp:nvSpPr>
        <dsp:cNvPr id="0" name=""/>
        <dsp:cNvSpPr/>
      </dsp:nvSpPr>
      <dsp:spPr>
        <a:xfrm>
          <a:off x="6604152" y="2536964"/>
          <a:ext cx="2013759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 campaign before air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 adjustments to accommodate all needs of the channel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604152" y="2536964"/>
        <a:ext cx="2013759" cy="211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C0C1-D841-4A30-8616-EFAFA1DB6024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399F7-2C79-4411-A260-969301E12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4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B85D6D-11EE-45A6-BFCF-D810B9144FB0}" type="datetimeFigureOut">
              <a:rPr lang="en-US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3B139E-0AAF-4BA9-A8F8-3C0DDCAAB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4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B139E-0AAF-4BA9-A8F8-3C0DDCAAB8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FB2DE-BAEE-203D-BF91-D622DCC0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F376A-963D-F815-9CFD-5B7BBFE76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24CD-0997-90EB-35F0-68783859C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7459E-4D9B-6418-9569-0A31A8ADD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B139E-0AAF-4BA9-A8F8-3C0DDCAAB8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0761F-8343-4921-83B5-FC0EE384C501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4EA9B-DA94-4A4B-AAC2-A5B6BE20C2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32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6720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916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7711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9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7B82F-D7CA-4F37-9956-7557CA64F363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0E2B1-A982-4B82-A7D6-AF83FBF0B5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9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B9799-8371-4E4E-8972-86AB24160FC8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DF967-9931-4931-A29D-34162595AE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BDC5-44EF-4133-80C0-AC78F354AB76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C35A7-AF19-482F-8A8A-E9CEBB125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4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75A6A-94F5-4D66-ABD5-79C6327B5BD7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F00A-1FE9-4741-BBEB-DCF6BF5232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2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8980A-AA11-489C-8BFC-5A088AE1F59D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D8AA6-C023-4382-94C0-40C36221E5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8DB1E-A9EF-4009-AF37-1CA264DE5D26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80BA9-7C38-4DE4-8400-D42B431764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3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3DE67-D155-426F-9A98-C6C8AEAB725C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0203F-5625-42A9-9071-0E4F1B9A93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B836E-43E6-433E-AAEF-261BB54709D8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8C576-99F8-4132-BA06-A4F565E961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6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4A220-BB7E-4010-8E22-ECF282D4C89D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DA730-ECE2-48EC-99F0-1542BBC207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3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894B0-AD63-49D5-9ED4-1E857D8D68EF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498CD-DAE2-406C-AEDC-8E3450E506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69D758-1D33-4D75-83BC-6FDB19EBF3CA}" type="datetime1">
              <a:rPr lang="en-US" smtClean="0"/>
              <a:pPr>
                <a:defRPr/>
              </a:pPr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7EEB03D-4CB9-49A6-8CA2-E2F6398FA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FA2F8-B7C3-E134-571D-36638D68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24" y="213081"/>
            <a:ext cx="5529551" cy="643183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6CD8EED-1041-7C2B-4DA5-086033218F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07224" y="40386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000" dirty="0"/>
              <a:t>Optimization On-Air Promotion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 flipH="1">
            <a:off x="4826202" y="2238228"/>
            <a:ext cx="3250998" cy="838200"/>
            <a:chOff x="2438209" y="59054"/>
            <a:chExt cx="7906384" cy="1149809"/>
          </a:xfrm>
          <a:solidFill>
            <a:schemeClr val="accent4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8" name="Right Arrow 27"/>
            <p:cNvSpPr/>
            <p:nvPr/>
          </p:nvSpPr>
          <p:spPr>
            <a:xfrm>
              <a:off x="2438209" y="59054"/>
              <a:ext cx="7906384" cy="1149809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Right Arrow 4"/>
            <p:cNvSpPr/>
            <p:nvPr/>
          </p:nvSpPr>
          <p:spPr>
            <a:xfrm>
              <a:off x="2654583" y="412840"/>
              <a:ext cx="6861534" cy="48994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Traffic/Scheduling System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5015162" y="4876800"/>
            <a:ext cx="3062037" cy="699278"/>
            <a:chOff x="-1091814" y="442472"/>
            <a:chExt cx="6954572" cy="1001702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4" name="Right Arrow 23"/>
            <p:cNvSpPr/>
            <p:nvPr/>
          </p:nvSpPr>
          <p:spPr>
            <a:xfrm flipH="1">
              <a:off x="-1091814" y="442472"/>
              <a:ext cx="6954572" cy="100170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ight Arrow 8"/>
            <p:cNvSpPr/>
            <p:nvPr/>
          </p:nvSpPr>
          <p:spPr>
            <a:xfrm>
              <a:off x="-9993" y="781968"/>
              <a:ext cx="5872750" cy="42459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Network Research</a:t>
              </a:r>
            </a:p>
          </p:txBody>
        </p:sp>
      </p:grpSp>
      <p:sp>
        <p:nvSpPr>
          <p:cNvPr id="2" name="Text Box 9">
            <a:extLst>
              <a:ext uri="{FF2B5EF4-FFF2-40B4-BE49-F238E27FC236}">
                <a16:creationId xmlns:a16="http://schemas.microsoft.com/office/drawing/2014/main" id="{D867E6A0-8C15-3FE5-95B4-4633DB31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7" y="6487406"/>
            <a:ext cx="4049553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UDIENCE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R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ESEARCH 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AA8E1-2220-7E00-0F6E-D3C7B4B467AA}"/>
              </a:ext>
            </a:extLst>
          </p:cNvPr>
          <p:cNvSpPr txBox="1"/>
          <p:nvPr/>
        </p:nvSpPr>
        <p:spPr>
          <a:xfrm>
            <a:off x="869192" y="1513054"/>
            <a:ext cx="6827008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GRiP it!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traffic system interfaces directly with channels traffic system to show…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Available units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 media library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Program schedule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GRiP it!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uses Research data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Ratings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Assigned at a level of individual quarter-hour,                                                                 half-hour, individual day &amp; by demo using Nielsen ratings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Cume/Reach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1 and 4 week daypart reach figures are used, in conjunction with ratings, to model the reach/frequency profile of each schedule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Matrix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Duplication Analysis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Custom report profiling the duplication of viewers from one program to another to optimize spot placement around shows with similar audience appeal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603BE-8071-7963-5F9F-7156F0E8EDD8}"/>
              </a:ext>
            </a:extLst>
          </p:cNvPr>
          <p:cNvSpPr txBox="1"/>
          <p:nvPr/>
        </p:nvSpPr>
        <p:spPr>
          <a:xfrm>
            <a:off x="794020" y="530726"/>
            <a:ext cx="6165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How does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GRiP it!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work?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 flipH="1">
            <a:off x="5737329" y="1862161"/>
            <a:ext cx="3207875" cy="793535"/>
            <a:chOff x="1327533" y="59054"/>
            <a:chExt cx="9017060" cy="1149809"/>
          </a:xfrm>
          <a:scene3d>
            <a:camera prst="orthographicFront"/>
            <a:lightRig rig="flat" dir="t"/>
          </a:scene3d>
        </p:grpSpPr>
        <p:sp>
          <p:nvSpPr>
            <p:cNvPr id="28" name="Right Arrow 27"/>
            <p:cNvSpPr/>
            <p:nvPr/>
          </p:nvSpPr>
          <p:spPr>
            <a:xfrm>
              <a:off x="2438209" y="59054"/>
              <a:ext cx="7906384" cy="11498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Right Arrow 4"/>
            <p:cNvSpPr/>
            <p:nvPr/>
          </p:nvSpPr>
          <p:spPr>
            <a:xfrm>
              <a:off x="1327533" y="412841"/>
              <a:ext cx="7618931" cy="574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Campaign Goals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5737329" y="3346259"/>
            <a:ext cx="2854777" cy="793536"/>
            <a:chOff x="-1091814" y="442472"/>
            <a:chExt cx="6954572" cy="1001702"/>
          </a:xfr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4" name="Right Arrow 23"/>
            <p:cNvSpPr/>
            <p:nvPr/>
          </p:nvSpPr>
          <p:spPr>
            <a:xfrm flipH="1">
              <a:off x="-1091814" y="442472"/>
              <a:ext cx="6954572" cy="100170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ight Arrow 8"/>
            <p:cNvSpPr/>
            <p:nvPr/>
          </p:nvSpPr>
          <p:spPr>
            <a:xfrm>
              <a:off x="393243" y="747272"/>
              <a:ext cx="5012068" cy="4441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Creative Assets</a:t>
              </a:r>
            </a:p>
          </p:txBody>
        </p:sp>
      </p:grpSp>
      <p:grpSp>
        <p:nvGrpSpPr>
          <p:cNvPr id="8" name="Group 32"/>
          <p:cNvGrpSpPr/>
          <p:nvPr/>
        </p:nvGrpSpPr>
        <p:grpSpPr>
          <a:xfrm flipH="1">
            <a:off x="5733318" y="5308475"/>
            <a:ext cx="2795334" cy="816142"/>
            <a:chOff x="8528361" y="1794332"/>
            <a:chExt cx="2512410" cy="1149809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34" name="Right Arrow 33"/>
            <p:cNvSpPr/>
            <p:nvPr/>
          </p:nvSpPr>
          <p:spPr>
            <a:xfrm>
              <a:off x="8528361" y="1794332"/>
              <a:ext cx="2512410" cy="1149809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Right Arrow 4"/>
            <p:cNvSpPr/>
            <p:nvPr/>
          </p:nvSpPr>
          <p:spPr>
            <a:xfrm>
              <a:off x="8635243" y="2236565"/>
              <a:ext cx="1822492" cy="415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Final Review</a:t>
              </a:r>
            </a:p>
          </p:txBody>
        </p:sp>
      </p:grp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871669" y="1524000"/>
            <a:ext cx="67483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Promotion Scheduling/OP/Marketing set campaign goals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Audience Targets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 and Frequency GRP Goals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works with the assets from Creative Services team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Teasers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Trailers</a:t>
            </a:r>
          </a:p>
          <a:p>
            <a:pPr marL="742950" lvl="1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Features, etc.</a:t>
            </a: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designs a campaign plan that will reach target goals; the Promotion Scheduling Team reviews the plan to make sure it meets channel needs and satisfies all the key stakeholders.</a:t>
            </a:r>
          </a:p>
          <a:p>
            <a:pPr marL="742950" lvl="1" indent="-285750">
              <a:spcBef>
                <a:spcPct val="20000"/>
              </a:spcBef>
              <a:buClr>
                <a:srgbClr val="0000FF"/>
              </a:buClr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2FBCB83-0B2C-79D6-7B70-C5DB267C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7" y="6487406"/>
            <a:ext cx="4049553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UDIENCE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R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ESEARCH 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5FEAE-3B79-DB9B-FD0A-A8CDD5DD42FA}"/>
              </a:ext>
            </a:extLst>
          </p:cNvPr>
          <p:cNvSpPr txBox="1"/>
          <p:nvPr/>
        </p:nvSpPr>
        <p:spPr>
          <a:xfrm>
            <a:off x="794020" y="530726"/>
            <a:ext cx="6165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How does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GRiP it!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work?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4BC4568-77EC-1342-A340-0AC42993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4600"/>
            <a:ext cx="1576513" cy="236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38200" y="517426"/>
            <a:ext cx="6248400" cy="5284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+mj-lt"/>
              </a:rPr>
              <a:t>Post-Campaign Effectiveness Analysis: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838200" y="1447800"/>
            <a:ext cx="7010400" cy="49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GRiP 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concert with research data, will provide tools and reports that will allow us to measure the effectiveness of each campaign – learnings that will enable us to create more effective and efficient campaigns.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Portfolio Campaign Overviews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ran this week? Reach/Frequency results?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Campaign Details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 Information &amp; schedules for a campaign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Inventory Summary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Specific Usage Details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Campaign Life Cycle</a:t>
            </a:r>
          </a:p>
          <a:p>
            <a:pPr marL="800100" lvl="1" indent="-342900"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Look at Campaign Performance Over 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4D1E-48EE-3C5F-D16A-0DF7C2D5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tellitetvissue.com/DishNetwork/eqs/dvr510.jpg">
            <a:extLst>
              <a:ext uri="{FF2B5EF4-FFF2-40B4-BE49-F238E27FC236}">
                <a16:creationId xmlns:a16="http://schemas.microsoft.com/office/drawing/2014/main" id="{217DEB80-D5A3-A922-5EFB-AF36908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343401"/>
            <a:ext cx="2819400" cy="164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Subtitle 2">
            <a:extLst>
              <a:ext uri="{FF2B5EF4-FFF2-40B4-BE49-F238E27FC236}">
                <a16:creationId xmlns:a16="http://schemas.microsoft.com/office/drawing/2014/main" id="{9CDC59E7-E970-8D82-E1E0-6FC9C95D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6934200" cy="2895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Goal:  Getting the right message, to the right people, to maximize viewing to the program.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objectives of on-air promotion are two-fold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awareness for programming: maximize the # viewers who have heard of a program.</a:t>
            </a: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 tune-in to programming: maximize the # of viewers who watch or record a program.</a:t>
            </a:r>
          </a:p>
          <a:p>
            <a:pPr eaLnBrk="1" hangingPunct="1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AD0C9E-72C8-CD48-C298-24507A05EF1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464403"/>
            <a:ext cx="6348413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en-US" sz="2800" dirty="0"/>
              <a:t>Planning Tools for On-Air Scheduling</a:t>
            </a:r>
          </a:p>
        </p:txBody>
      </p:sp>
      <p:pic>
        <p:nvPicPr>
          <p:cNvPr id="3" name="Picture 6" descr="http://www.houseladder.co.uk/Images/Live/NewsFeeds/Family+watching+television_8000233_18361522_0_0_15327_300_824.jpg">
            <a:extLst>
              <a:ext uri="{FF2B5EF4-FFF2-40B4-BE49-F238E27FC236}">
                <a16:creationId xmlns:a16="http://schemas.microsoft.com/office/drawing/2014/main" id="{11D529ED-F2FA-8616-7304-31783608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74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22"/>
          <p:cNvGrpSpPr>
            <a:grpSpLocks/>
          </p:cNvGrpSpPr>
          <p:nvPr/>
        </p:nvGrpSpPr>
        <p:grpSpPr bwMode="auto">
          <a:xfrm>
            <a:off x="419100" y="2971800"/>
            <a:ext cx="8305800" cy="2895600"/>
            <a:chOff x="0" y="2667000"/>
            <a:chExt cx="9067800" cy="2895600"/>
          </a:xfrm>
        </p:grpSpPr>
        <p:pic>
          <p:nvPicPr>
            <p:cNvPr id="410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6042" t="23358" r="9167" b="48904"/>
            <a:stretch>
              <a:fillRect/>
            </a:stretch>
          </p:blipFill>
          <p:spPr bwMode="auto">
            <a:xfrm>
              <a:off x="0" y="2667000"/>
              <a:ext cx="90678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Box 1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648200" cy="1446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8800" dirty="0">
                <a:latin typeface="Calibri" pitchFamily="34" charset="0"/>
              </a:endParaRP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33400" y="6483395"/>
            <a:ext cx="4850590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UDIENCE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ESEARCH EMS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837796" y="552271"/>
            <a:ext cx="6096404" cy="959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On-air promotion plays an essential role at a channel</a:t>
            </a:r>
            <a:endParaRPr lang="en-US" sz="2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2E979-0394-558F-6A8D-02108F9F443D}"/>
              </a:ext>
            </a:extLst>
          </p:cNvPr>
          <p:cNvSpPr txBox="1"/>
          <p:nvPr/>
        </p:nvSpPr>
        <p:spPr>
          <a:xfrm>
            <a:off x="837796" y="1523365"/>
            <a:ext cx="6782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For most networks, on-air promotion drives 75% of all tune-in.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Research on series premieres shows over 80% of typical viewers say  they’ve seen something about the new series on the channel itself.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814137" y="1511968"/>
            <a:ext cx="7872663" cy="43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on-air promotion 24 hours a day, 7 days a week, for multiple channels of  any group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24 hours of promotion time on typical channel per month.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50+ promos in play on a weekly basis for an avg. of 10 different shows per week.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Rotate in 20-30 new spots per week.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On-Air Promotion considerations are many.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Must meet the target set for each on-air campaign and accommodate Legal,  Senior Management, and Talent concerns.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Need to consider tone, genre, and sensitive subjects.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Build campaign toward premiere dates and provide continuity after the premiere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(when off-channel marketing ends).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7560" y="6483395"/>
            <a:ext cx="4212908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UDIENCE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ESEARCH 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CB91-F824-1CEE-07C6-05C8AC9B0C16}"/>
              </a:ext>
            </a:extLst>
          </p:cNvPr>
          <p:cNvSpPr txBox="1"/>
          <p:nvPr/>
        </p:nvSpPr>
        <p:spPr>
          <a:xfrm>
            <a:off x="838200" y="557861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67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On-air promotion is complicated and getting more complicated every day…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2447" y="6487406"/>
            <a:ext cx="3135154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UDIENCE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R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ESEARCH EMS</a:t>
            </a: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838200" y="1524000"/>
            <a:ext cx="710850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planning tool will provide best practices in spot placement across all times of day across your channels, while substantially reducing the manual work required in putting together a successful on-air campaign.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planning tool will allow On-Air Schedulers to set GRP goals, determine campaign/spot reach and frequency levels –  compared with the less precise method of using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daypart placement goals.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planning tool will still enable On-Air Schedulers to override tool recommendations to take into account campaign sensitivities, and  scheduler experience,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achieve optimal spot placement.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planning tool will help avoid over-delivery of placements, under-delivery of placements, and help identify an optimal plan for the creative elements to hit campaign targets.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04021-2E6F-572B-CCA2-B6211B376E42}"/>
              </a:ext>
            </a:extLst>
          </p:cNvPr>
          <p:cNvSpPr txBox="1"/>
          <p:nvPr/>
        </p:nvSpPr>
        <p:spPr>
          <a:xfrm>
            <a:off x="838200" y="543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Why An On-Air Schedule Planning Tool?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7693" y="6483395"/>
            <a:ext cx="3984308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UDIENCE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ESEARCH EMS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65345" y="516402"/>
            <a:ext cx="6553200" cy="959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Reach, Frequency, and Tune-In Impact – Measures of promotion effectiveness</a:t>
            </a:r>
          </a:p>
        </p:txBody>
      </p:sp>
      <p:sp>
        <p:nvSpPr>
          <p:cNvPr id="7174" name="TextBox 17"/>
          <p:cNvSpPr txBox="1">
            <a:spLocks noChangeArrowheads="1"/>
          </p:cNvSpPr>
          <p:nvPr/>
        </p:nvSpPr>
        <p:spPr bwMode="auto">
          <a:xfrm>
            <a:off x="838200" y="1544897"/>
            <a:ext cx="7010400" cy="25853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the total # of different viewers who have been exposed to a piece of promotion</a:t>
            </a:r>
          </a:p>
          <a:p>
            <a:pPr marL="342900" indent="-342900">
              <a:buClr>
                <a:srgbClr val="00B0F0"/>
              </a:buCl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the average # of times viewers see a piece of promotion.</a:t>
            </a:r>
          </a:p>
          <a:p>
            <a:pPr marL="342900" indent="-342900">
              <a:buClr>
                <a:srgbClr val="00B0F0"/>
              </a:buCl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Tune-In Impact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The % of viewers who watched a program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(telecast or on VOD)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were also exposed to the on-air promotion.</a:t>
            </a:r>
          </a:p>
        </p:txBody>
      </p:sp>
      <p:sp>
        <p:nvSpPr>
          <p:cNvPr id="7175" name="AutoShape 11" descr="data:image/jpg;base64,/9j/4AAQSkZJRgABAQAAAQABAAD/2wCEAAkGBhQSERQUEhQVFRUUFBQUFBcXFRQXFxcVFBUVFBUVFBcXHCYeFxkkGRQUHy8gJCcpLCwsFR4xNTAqNSYrLCkBCQoKDgwOGg8PGiwkHCQsKSwsLCksLCwpKSwsKSwsKSwsKSwsLCwsLCwpLCwpLCwsLCwpLCksLCwsKSwsLCwpLP/AABEIAMoA+gMBIgACEQEDEQH/xAAcAAABBQEBAQAAAAAAAAAAAAAGAQIDBAUHAAj/xABIEAABAgMEBgUJBQUGBwAAAAABAAIDBBEFEiExBkFRYXGBEyIjMpEHFDNCcqGxssFSktHh8BVDYnOCFiREk9LxNFNUY4Oiwv/EABkBAAMBAQEAAAAAAAAAAAAAAAABAgMEBf/EACURAAICAgICAgIDAQAAAAAAAAABAhEDIRIxE1EEQSJhFHGxMv/aAAwDAQACEQMRAD8ACozuu723/MU28mR3dd/tv+YpA5ZGhMHJbyhDkt9MRJeSwj1hxCivJ8ueu3iPikFHVIWEsOAR5o62kHn9AgQmksOARzo/HrAabp/QWiMjTdkeaznq5DiksqRRU4hxSYDSkovL1UgPJqVeQB4JwTQnIAVeSJUwFCeEwJyAHheSJUCFXkiVAHl5eSpgeToeY4pqdDzHFAFteXl5BR5IlXkAfKE1EpEeP43/ADFKHKC0j2rvbf8AMU5jlBqThyUOUVUtUhklVNJd9vEfFVqqWSPaN4hAHWX/APDt/p+iPbEjtEuw1GS59MO/uw5IisaYAgjgrRgFMGLWGDuVN+adLRas5JjigBF5IvJAeKReXkAeCcmhOCAFSrAt+2HshudDN1owva3HdsCEJfSCLeq57887xSbo0jjclZ04J4Q9Y1uuJDIuvuu37D+KIQqRDTQ4JUi8SgkVKqknasKLXo3tdTMa+NDqVkOG1A2hwSpAvJiFToeY4pqdDzHFAFteXkhcgoVeUAnWbfcU7zlu34oA+TLTPbO9p/zFPYorSPbO9t/zFPYVmzZEtV6qYClqgB9VNIntG8QqysSB7VntBAHVJs/3YcltWbZkV0IUdQEbFgzTuwbxaugWG0dCz2R8ESdGaVkkrALYYBNaALxKtRT1OSqEppks9VeqkXqpiFKReSVQA4Jk26kN5Gpp+Cc1VLZmbkF7sKYB1TQBrnBrnHgCTyQNK3QNaTzrDCYxz2tJoQ2ovE6sNiDYsyyHSr6bP0FraRaKRY0aG5kT0mugFMqZCppQ5nXqVO3NFm0JY+7ccWnEi9kAfHFYyuzuxpKNBHKxmugtc0h2FQRt+iN5OPfhsf8AaaDzIxXOrElrkEAnYMyQTkSKol0GtF0WDELibrIlxoNKsughzajNtRUcVopGGSGr9Gva1ssgNvPIGzHE8Bmgac8pEQuoGgCpF2hJNcMage6nFZumFpvjRnVJbDNLjagVaPXPvPNCEV73RmMgitCTQZbiaa1MplQxKrZuTFuPvudCHRmooK1u5DL1yKjVRJD0ymW/volQK43ccwBUDmh+0L8KIb+BJvCuOfPIqpEmqG8AaVoW7K7FKNGvYfWF5RI4e0xHlzQcWnJ3uwK6XY2kcOZFWVG40rXWF8/Moes00xxr9Rktqz7YfCcCHEAkVNSLrhhTDVrTUmiZY1I72nQu8OKzrEnTFgtcQa0Fa5HAGoIzGK0IfeHFbnG1TosTESgVITRoVYnz1SsHzs0w1/RIC7CKnoqtjNvOIcSRSuraNi2fNm7Ewo+SbSPbP9t/zFOamWn6Z/tv+YpWrNm5JVLVNqvVSAcSrFnHtW+0FVqrFm+lb7QQB02fiUgNOyhRFYulBEJtRkNjUL2m7+7jkrdljshwVUY3QfQ7Rvs2VAUoKxGTF2FXYAorG0vhxohhOFx4NBjg7cDqO5Ohdm/VKoo0YNBJNAEIWnp4WuIhAG7nXGvvTomw0XgEJWV5SYZLBGhhoe66IgJIBIqLwOQJwqEVQ7UD3G6bzQMCMi47NwRRRI1QWjJCNCfCd3XtLTwKskl96mrKmtBtp6XzEJ7yIV6DDLekddN5rHENvNx6xBNSDsOST0ON3orFtyO8Rojh0TXNh3S4U6oN8EVNaFC1nzAe9wfEe5pqS0dJdxri4AYnI4rbnrQc2Ye2K+7Gx6wF0PAJDXNG9tARqIKGZacN81eSMc9yyl9HbCWmbdgQS6I2FeddLhSuYvYYLo0CUhScu67g1oc9xoKk0GJprwAQFobFbEmWkHBlS52oXWk4nIY0RPpjNB8KGxrgWRHFxc0ggth0NAcqb/4SqWlZjNuUlE5Xbdo1e99Os4kgVOF46tQr+s0S6JysCHKMmIrg10YuLag91pLAMBhkUGWk26cajrGtd3+6MLBsSLGs+WdCfleBb1RgIsT1iK0xy3LNHST2+ILmG+29eyoKnHKiB4lkEE0FQMwTiaajUbF0S1bHoxkNx60OG2+4bcXHLcQFjQ7EYwVBBzxAptPPNZ7RslYAONzhXL9Z61rWVM0dddj6p3jUsy32XYzh6pNab1JZ0QOuilDShO8VofgtLtWZVUqO1aAWj1DBLqgFxZlgBQ3c6g4nlRGkI9YcVzXQ2z41GxWOADQ0nMF1c2uGRG/cujwT1hxW0OjizJctE0/3ShZsUDCuIJ27SiO1InUPBZkF2J5KmYliw8HEnAXdeGsbVtdINo8QsdpXqpWUfLdpHtn+2/5inNKbaPpn+2/5inNUs2Q5LVNqlSGKrNmntW8Qqqs2d6RvFAjoVpv7BvJaNl+iHBY9ov7FvJa9mHshwVmD6N+ZfSAfZC5pFLjMtDc3ktw8QcOC6LPv7A+yED06FpecIkSobhixhrVw2OI93FMV0b+kGkpEJrL943Q0u2kChy3oIgzJDzXb/uprRjkhoGpoVGIMa6qVQ2JIhdGJgxWag8EbsTkj/wAmekrog6FxxcDQn7bfxHwXPIhFIrdeDveDVW7ELoBvioIc0jUkW0qPoGWNxuJ10rTPUqFoQbrqsoWuwcMCMd2sZr1jWsyahgkEEUvXRUXjrIGIBVxkteJrlt3DdqVEnOvK7JNEBkVoo5sRjG01AtdgNmDB90LE0I0DiTsPp40R7IN4hrR3ol3vGpyaDhrqQcqLpGlejDZyGIbnFrekY8EDrG7UOArlVrnCurDNXBAuBrGdnDhtDWQ2ZAAYAKHHezVTqNLsxbYsQQpTzaVY2rwBSoaQdu1x8VRkrDjyclFZGfeqBdYzEsa53W62quVAEXWXKdcuA9p7iS4V9UVyUGlMBxYGw8nh18kVOoD3A+KJJdkqVaZxK3oNX3QO6GjXQYXsMMjnjiiHQy2HiRiwQSOiiDjcimvudfVnSuxwyZuwWlwf0T3gNqYZAIIAGYIOI/hQ/GlI8jE84a2sM0DhR7Q9pDa5toHXhWv5rB/dHbHJF0wktegiXxDiENGcR1xznHBzmh2OOrIUGxJKQX3C4tLYZ7taVpUbCcMVahPlJswojiW9JQ4jC9UUY8A9Wut2KuTUS67EBtOpEYMGYYVY3UKZcws5JHXGWqOV6U186ew4XQCeJFQfAhJZAoQ45VAO3GlfHJbvlBsy7GgRq1D2XHHaYZ6pPFrgP6VW0Xs/pI4aSA0tJNQMAKEGpPLmtEtUYN7bZ2PQyBdlgST1iTQ0oKEjq0JwOaIYTsQhyStiXl4TGOiw7waLwYb1XUxOCc3TWWB7zvu/mulUkedJNtujatSJ1SqUF2J5LLnNMZdw7x8PzVF+mkBv2jyA+JSbBQl6CtpS3kKS+n0Jzg0NPiFqDSKHsd7vxS7Hxkj50tD0z/bf8xTgo589u/23/MU8FJmqFTk1KEgFVmzvSN4qqrNnHtG8UAHFoO7JnJbtmvZ0YxOW5DNqv7IKaQnOoFZhVoNrRiAQSc8Bh+KAbccTEZU+rXma1KLZiLWCBwQXbca9Ew1CiZH2UYjrzlJhdFd48FGGjgkmIlG8HVPA5pDMS1IhZFI2su8tX0Vizpl4hgVJFcQTqIWXMxxEivdq1cAr0k43SUjatHQNHLeMF4LSbrmjI0qMKhdNg2q4sbR1b9CDngcfguFWdMlpunWSWnYT9Cuk6GW2KiDExBFGE6idR3Gh5qkYtUGvn7XEl2oZ7Fmy80XxgYZ6xqMR1aHEk+HuV+Yk2iHlmcU2WjsgAuDQXEcABvO/ZwQOKb6NOLGDRSh37z8VRdEqK8Q3XnTHkffwWDE03c6IGdHUOcGgsLq1caDA54naEWl4Y1oNKgAc1nal0xTxyg/yMAaOCpivHWrXaeaxNIbOl4YEaKwGHiYoP72oLGsLdYocBtNdSL40245LGtGxocxFD4wfFDaXYRJEMEChddFKuNTiSUpRVaCDSe+jmOjclGjgs6Kt0m7hRrRm0VOoZbcNaK7cgnpSXZkA7qkAmnNGDId0BrGNY0eq0ABYWkkmah5B1AkfVYShUT0MfyOc66Ri2xovFnYMIQ23jDJc6rmjAtu0FczUe5Ysew5iVglz4RN2HcLmua6jRrcGkn8KLomjZLcGkUIrQitRqpjgcVtTEjCid8YmmROoUyy4reME1ZlkzOMmvo4lZdkTMwA6FCc5pyeSGsPBziK8lrf2GnSP3I4xD9GldFtGTMG7jVhwBpShGQplkqnndE1jRLzyfRz5+gU99qB/mP8A9CpzGgk//wBr/Md/pXSvPk103VHjiLzTOZSNgTUq5z4jWkUAFxxcQa50oMFuQ9K4NBeab1BWhNK66Y7USzTb6wnaNtr6v3Wopx6LUlL/AKORT/p4ntv+Yp4KjnvTxPbf8xTwhkjwlTUqQC1VmzvSN4qqrNnntAmIKrXd2QUMlE6gXrYd2QUEk7qhNkxWgwjxex5BBk1GvOcBiKoqnndhyCEAyhO9UZjmu936oqs9FHREkEg4YGh57kyfnwwU1nIfVU/OasIJNDWqASMtjcgFfgPoKKnCiCqusIKRqy3DNcNq37OtKjc+s2niO6QhyE6hCm85LXXm6j+gmQ1Z32x9JmzUEGgD24RG7CMKjcVhaRWq6t2hAOvag/RrSUQniKO6cHt3axx1hHcUQ5pl6G4EH9U3FKaclovDKMXswrBeBMsJyYL3M4D4k8kbum75QlLWAWPc+/Vx9Ug3aDLFoJ3rUlIjjgXMB3PB9xofcudNxVMj5M+U7CKCQrIIWPCl3faHiFI+rczXmtkzA1HAaiPBY9uUMJwvVNK0pRSwptRWnErDcKAimesfiEN2jXG/yRjaNzlKbqjkd6JoUTWT+fAIJsWLR9NtQjOUhkiuGOulSeZw8FGN3E3+XGpWSW47+6vNKUukVzreA+BKCzNb0W6TOLZOLUilGDKmN9uxc/EwtWzGC0aImE9sws4RU7pErLo0enXunKpNiJS/9YIsdHF549vE/mP+YqQKGePbxP5j/mKmCTKHAr1UlV6qQCgqzZ57QcVVqrNn98IAIrXd2YUMoeqE62HdmFDKO6oTkTHoLJz0HIILtGbEMEnkNpRpOxLsvXd9FySfmnPiOJOs0GwKkSlYyYmnPcS7NKyZOChvJekH2Uyi06HrGYToMcgqCBEruUhiHYkM1GGqlBosuHNqcRic0E0XxN3Rhl9QtTRLSOJDi9HU1cajHbj7sUPl1eS2dHILGROkOLqUHPOnJTN0rNMS/KjrEtNnPYMVrdEyMwOo19Rk4A+BOKDpy1HQJeoxfGpChgeqXkNLnbAA5Otifm5MwvN2Me1oPSsde6wqKFtMsjiPeFCfIvPjXH9oIX2O0d0uYdzjTwdVVnPew0c47qm7XhXA8iVr2ZaDZiCyI0Va4VoSCWnW0kawcFFPFgFH0AOp4qORyUuKXR59mb+07pxUEXSUmM2FSrX1FSMiGl2B1jBYWkAa09SH90mniKhCFkWsTaMGHiA1z73Wrj0b0k29HTjirTDuBGuxK710Cxooc0freubCJieKIrGtN7W9V1CDiKAgjWCD4qcMqdHd8nFzjot+VSedDlIbQ1xvxmXiCWgNYHOJc6hAAN3DX4oFlpnAa8Fe0p0j6ebEPECHDax7GjB0RxLnOFa+qWjxVOPZT2dZovN1htCW8Q34hdT2jz4rjplqHGUnSLLhTG1Ttj/rUoNaNOG5evKpCjr3S/qqQzk876eJ/Mf8xUgUU96eJ/Mf8xUjVbEPXl4JQpA8rNn98cVWViR74QARzbA64HZEiqMZDRyV6MG5jT7TvxQRaMW6GnYVrydvuugK7X2Z060EmksmxsuQ0bKZlcSnpKI17qseKkkVacRtyXe7NtI3mngivz6oxA8AU0CdaPlCu1OZAc7utJ4An4L6jjQYbu9ChnjDZ+C8xrG91jR7LQPgmPkfMLrNijHo4g/od+Cd1hmCOIIX065wVePKscOsxp4tBSDkfNYCW+u6WnopKxO9BZxAun3IK0n0Jl4cCJEhBzXNaSOtUYbikNOwBEwtCQmnXhcBJ2AVW9o3ozAuNfG7RxFbuTR+KK2QITW0YxrfZAHwSbRX2ULP0gY03Zpjg2I0AvpgymojMDHNFbIPZtN/pGhouPLr2HqivFxO3BD/AJoHYEDFWLGs3oSbj3hpxuXuoDtaNSIOtCyJy3f9mzovow+Xv3owcH9YXQ4XXVJriaUocuCIY1lviQy1z21IwND7xrQ/Cn4jTnVX22m6maKj2ZOH2ClueSSbjV6ObgtBzHatr4ArNsbyJzkCPDimNLODSSQHxK4gjWzeugttJykFqppJKi7admQzQaZBzg/fP+lWpfRCZYagw/8AM/JXf2wdtF4Ws7as1igjZ/IyPWgTn/JhOvmosZjoAD3AisR1aBoGNGblryegU6ynbQBTfEJ+VbbbYcPzVqDa9VooozeWTMuJoZGcOuYDjvvH4sr71BD0CeM2wOT4v1CJBaO+i9+12AZnwonRHJg07QgjKGAd0U08Co/7IxP+nYd/SPFd9OkRI6296iNtfxBKkWpv1/p8yT3p4n8x/wAxUjVHPmkeJ/Mf8xT2KWMelCSi8kAqsSB64VdW7Lb2gQBqWw7qBJJuNAtWNLtcAFLBlwMgm0QpUgnsqGTdPBEgjYLGsl9GBXenTQUXvOE10Yqg+YomGdCLCjREwkMfBZDrRUMW1aBHIfEvTkzRYs7FDmuDsiCDwVKatfa4eKypm2GGovA7gVDkUolKQdTAYCpoteDMIYlpoDXrWhDm1ldGtBPLxVdglDEC0KLQg2rvVqSIaN6+nNiLLZaQUzJ5VZNGg2KU4RCqTJlP86TTFRca5OZEpqVMTaeJpOwLrYvDkpRNAfks1s4ooszv/X6qiwolfblY0NgrjEbXlVx9wWvGmfEoOkooM0zWQ15B2GmvlVbUSYSUgcS/54k883lZvSJOn4IsKAWZ0LDnudUirnHxJKYNDDqcUTiyIhqekdiT8SlNgu1xHfeKnZegWOh7vtJG6IOri5FQ0eP23feK8NHP4neJRsNGRB0ShgY08U+DYUKGa1A5rah6Mg7T4q9L6OUGDT4ISYm0Dca1oEMgYuJywNPEq5JCvWIpXFbEXQ3pRS4pIWgbgKGtBqqnUmLlAq/tFrBS8BzUEa3mDIk8AVtQ9BRuVtmh7G5uaPBPjIXOCBN+kJOTH+CidakU92GeZRm+xpdneiDlRQuEq37RS4v7ZDzwQERzMu1ho3BZ8ezYru9EdyXQXTkvqh14lRunofqwmjklS9kfyonOTo9XMuPilGjlMmnwKPnz4rg1vgmPnzsHgil7Jfy/SOYTei8dzuoxxxWzL6GTFB1COaMROv1KRs3E2lOk1RP8mXoF4WgswfWA4lXYOgcbXGaPetx806nwV+ThuDb0TAH3J8EV55g7/Y57f8QK+ypG6NxhlEhnk4IqbZId1gVN+yyEcEV5JewQ/Y0yMujP9VPiFEbPmh+6rwez6o08xK8ZIo4D8kgLbBmdcCJy6M//AEm34ozgRx/4yflqjMS6eyHRHEPKwEfa12t5kYcYbwF4WvBI6ziDva8fRHpandADgQOYBS4leX9HHpy1ojYodLgVB7zgaY4EU11C15K3Yz+/DodrTUeDsRrXRf2KwuBLGEDPqjKi8LLhDKGz7oS4ND8y9AHGtUtzD/uk/DimjSBux/3Hfgjt9kQj6g5VH1Vf9iwfsf8AsUuLGsq9FGXGHj8VIQiiU0Na6G1wces0HxxSRdCj9tbcWLmgYCkgWI6aPRseYZ714btS05rRssFb6XROKGzJFfVKVNA5Jojh6AzbB1JqvtNSGw7UZ3XQXjfUI96YKVrlZjxRzozFrM/w8Mj+EhQxNIp9vflnf0gFdMqkoEDo5BNaVRvXhxm8is91vsd3jE5grtjpdpzaDyCqxbEguzhsP9ISaIeNM44LXhfa8U5s/CPrhdTj6FSj84LfBZsx5MZN2TKcCVDgQ8C9gAJqHqcE180EWzPkpgeq5w5rOjeSyndiuU8CfD+zBZMBSdMFdieTeOO7FqqsXQmbbkQU+LDxMhEXenwnkkCqrRdHZxvqVUTJaahnGCSn19GuPHT2EMrLhpvHrOODQtIQXON0jihN1sxA5rnQXgt3Fa0HThrR1mOB1mhVOWiskKVoKyA1tPcqsxOXRUuu7AsJ2nEAjMg8FAdIILvXGO1YOTXRzPkvovRtJHtyJPEAqWQ0pc4kOY00FciDnuWYyPCccHtUcrCo55vCl2g8RknGUjTG7kkwkZpDDObCODvyCvS8WHEpS9U5Ye80OSE4DKnUjayYADAFrFtnTkUYrRXixoLXFrolC00ODtldlNaWHPy//Nbq1O/BDWm0oRMsukBph1pQ1JvEVJ1n8AspkA15obo51JhxFtyXaO8XbgDjzNFVl7WgRHUxZsJNQeOHVQwYS9cIKXJjtho6TI/VVAZY7VhSlpRIY6riN2rwyV7+08T7LfD80WirFf5VIMJgY0Oc5ounDWMD8FgWh5WYzvRsDeJqgiP3ne075imDNNzZsoo2J7SyajYOiHHUMEQaFQnh15xNaHGuKEIHeHFdFsEYj2UuwejTtyYd0XeIxGtYzLejtGER3MrVtz0J4hCs5kFMmwibTdNZhvrg8QpmeUeK3vBpQfFKqRCp5MvijocPypAd6H4FWYflVl/WDhyquVPKrxSjyMOCO1wPKXJO/eU4ghXoWmcq/KMzxC+fXqKIE/Kw8aPo023BdlEaeYTfO2nJw8V82GM4ObQkY6iUQyE4+o67/vFWpkvGdy6UbUxz1zqz5x/23feK35SYd9p3iVdmbVBE5yYabAqkJ52lWGlAh3QMObR4J4smE7NjfAJGKzBQNGVO6LS5/dt8FiTOhcsf3YRjHyWXHUjoE4ugUucqjgSqsTQBnqxHjmUXFRORQgNOg0RuLJhwUrbKtCH3Jmo3tCK3JE6DvsDZ+BaMShe5jroIGFMCqdZ5ucNp5o7eoHlTRPFegKNrTQ70CvAhObpDEHegP8EXvUJaNiKoTSBl+ljWgl0N4oK90pWaXQSAaOxFe67WtuYhjYPBV+ibsHgFLZNo/9k=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AutoShape 13" descr="data:image/jpg;base64,/9j/4AAQSkZJRgABAQAAAQABAAD/2wCEAAkGBhQSERQUEhQVFRUUFBQUFBcXFRQXFxcVFBUVFBUVFBcXHCYeFxkkGRQUHy8gJCcpLCwsFR4xNTAqNSYrLCkBCQoKDgwOGg8PGiwkHCQsKSwsLCksLCwpKSwsKSwsKSwsKSwsLCwsLCwpLCwpLCwsLCwpLCksLCwsKSwsLCwpLP/AABEIAMoA+gMBIgACEQEDEQH/xAAcAAABBQEBAQAAAAAAAAAAAAAGAQIDBAUHAAj/xABIEAABAgMEBgUJBQUGBwAAAAABAAIDBBEFEiExBkFRYXGBEyIjMpEHFDNCcqGxssFSktHh8BVDYnOCFiREk9LxNFNUY4Oiwv/EABkBAAMBAQEAAAAAAAAAAAAAAAABAgMEBf/EACURAAICAgICAgIDAQAAAAAAAAABAhEDIRIxE1EEQSJhFHGxMv/aAAwDAQACEQMRAD8ACozuu723/MU28mR3dd/tv+YpA5ZGhMHJbyhDkt9MRJeSwj1hxCivJ8ueu3iPikFHVIWEsOAR5o62kHn9AgQmksOARzo/HrAabp/QWiMjTdkeaznq5DiksqRRU4hxSYDSkovL1UgPJqVeQB4JwTQnIAVeSJUwFCeEwJyAHheSJUCFXkiVAHl5eSpgeToeY4pqdDzHFAFteXl5BR5IlXkAfKE1EpEeP43/ADFKHKC0j2rvbf8AMU5jlBqThyUOUVUtUhklVNJd9vEfFVqqWSPaN4hAHWX/APDt/p+iPbEjtEuw1GS59MO/uw5IisaYAgjgrRgFMGLWGDuVN+adLRas5JjigBF5IvJAeKReXkAeCcmhOCAFSrAt+2HshudDN1owva3HdsCEJfSCLeq57887xSbo0jjclZ04J4Q9Y1uuJDIuvuu37D+KIQqRDTQ4JUi8SgkVKqknasKLXo3tdTMa+NDqVkOG1A2hwSpAvJiFToeY4pqdDzHFAFteXkhcgoVeUAnWbfcU7zlu34oA+TLTPbO9p/zFPYorSPbO9t/zFPYVmzZEtV6qYClqgB9VNIntG8QqysSB7VntBAHVJs/3YcltWbZkV0IUdQEbFgzTuwbxaugWG0dCz2R8ESdGaVkkrALYYBNaALxKtRT1OSqEppks9VeqkXqpiFKReSVQA4Jk26kN5Gpp+Cc1VLZmbkF7sKYB1TQBrnBrnHgCTyQNK3QNaTzrDCYxz2tJoQ2ovE6sNiDYsyyHSr6bP0FraRaKRY0aG5kT0mugFMqZCppQ5nXqVO3NFm0JY+7ccWnEi9kAfHFYyuzuxpKNBHKxmugtc0h2FQRt+iN5OPfhsf8AaaDzIxXOrElrkEAnYMyQTkSKol0GtF0WDELibrIlxoNKsughzajNtRUcVopGGSGr9Gva1ssgNvPIGzHE8Bmgac8pEQuoGgCpF2hJNcMage6nFZumFpvjRnVJbDNLjagVaPXPvPNCEV73RmMgitCTQZbiaa1MplQxKrZuTFuPvudCHRmooK1u5DL1yKjVRJD0ymW/volQK43ccwBUDmh+0L8KIb+BJvCuOfPIqpEmqG8AaVoW7K7FKNGvYfWF5RI4e0xHlzQcWnJ3uwK6XY2kcOZFWVG40rXWF8/Moes00xxr9Rktqz7YfCcCHEAkVNSLrhhTDVrTUmiZY1I72nQu8OKzrEnTFgtcQa0Fa5HAGoIzGK0IfeHFbnG1TosTESgVITRoVYnz1SsHzs0w1/RIC7CKnoqtjNvOIcSRSuraNi2fNm7Ewo+SbSPbP9t/zFOamWn6Z/tv+YpWrNm5JVLVNqvVSAcSrFnHtW+0FVqrFm+lb7QQB02fiUgNOyhRFYulBEJtRkNjUL2m7+7jkrdljshwVUY3QfQ7Rvs2VAUoKxGTF2FXYAorG0vhxohhOFx4NBjg7cDqO5Ohdm/VKoo0YNBJNAEIWnp4WuIhAG7nXGvvTomw0XgEJWV5SYZLBGhhoe66IgJIBIqLwOQJwqEVQ7UD3G6bzQMCMi47NwRRRI1QWjJCNCfCd3XtLTwKskl96mrKmtBtp6XzEJ7yIV6DDLekddN5rHENvNx6xBNSDsOST0ON3orFtyO8Rojh0TXNh3S4U6oN8EVNaFC1nzAe9wfEe5pqS0dJdxri4AYnI4rbnrQc2Ye2K+7Gx6wF0PAJDXNG9tARqIKGZacN81eSMc9yyl9HbCWmbdgQS6I2FeddLhSuYvYYLo0CUhScu67g1oc9xoKk0GJprwAQFobFbEmWkHBlS52oXWk4nIY0RPpjNB8KGxrgWRHFxc0ggth0NAcqb/4SqWlZjNuUlE5Xbdo1e99Os4kgVOF46tQr+s0S6JysCHKMmIrg10YuLag91pLAMBhkUGWk26cajrGtd3+6MLBsSLGs+WdCfleBb1RgIsT1iK0xy3LNHST2+ILmG+29eyoKnHKiB4lkEE0FQMwTiaajUbF0S1bHoxkNx60OG2+4bcXHLcQFjQ7EYwVBBzxAptPPNZ7RslYAONzhXL9Z61rWVM0dddj6p3jUsy32XYzh6pNab1JZ0QOuilDShO8VofgtLtWZVUqO1aAWj1DBLqgFxZlgBQ3c6g4nlRGkI9YcVzXQ2z41GxWOADQ0nMF1c2uGRG/cujwT1hxW0OjizJctE0/3ShZsUDCuIJ27SiO1InUPBZkF2J5KmYliw8HEnAXdeGsbVtdINo8QsdpXqpWUfLdpHtn+2/5inNKbaPpn+2/5inNUs2Q5LVNqlSGKrNmntW8Qqqs2d6RvFAjoVpv7BvJaNl+iHBY9ov7FvJa9mHshwVmD6N+ZfSAfZC5pFLjMtDc3ktw8QcOC6LPv7A+yED06FpecIkSobhixhrVw2OI93FMV0b+kGkpEJrL943Q0u2kChy3oIgzJDzXb/uprRjkhoGpoVGIMa6qVQ2JIhdGJgxWag8EbsTkj/wAmekrog6FxxcDQn7bfxHwXPIhFIrdeDveDVW7ELoBvioIc0jUkW0qPoGWNxuJ10rTPUqFoQbrqsoWuwcMCMd2sZr1jWsyahgkEEUvXRUXjrIGIBVxkteJrlt3DdqVEnOvK7JNEBkVoo5sRjG01AtdgNmDB90LE0I0DiTsPp40R7IN4hrR3ol3vGpyaDhrqQcqLpGlejDZyGIbnFrekY8EDrG7UOArlVrnCurDNXBAuBrGdnDhtDWQ2ZAAYAKHHezVTqNLsxbYsQQpTzaVY2rwBSoaQdu1x8VRkrDjyclFZGfeqBdYzEsa53W62quVAEXWXKdcuA9p7iS4V9UVyUGlMBxYGw8nh18kVOoD3A+KJJdkqVaZxK3oNX3QO6GjXQYXsMMjnjiiHQy2HiRiwQSOiiDjcimvudfVnSuxwyZuwWlwf0T3gNqYZAIIAGYIOI/hQ/GlI8jE84a2sM0DhR7Q9pDa5toHXhWv5rB/dHbHJF0wktegiXxDiENGcR1xznHBzmh2OOrIUGxJKQX3C4tLYZ7taVpUbCcMVahPlJswojiW9JQ4jC9UUY8A9Wut2KuTUS67EBtOpEYMGYYVY3UKZcws5JHXGWqOV6U186ew4XQCeJFQfAhJZAoQ45VAO3GlfHJbvlBsy7GgRq1D2XHHaYZ6pPFrgP6VW0Xs/pI4aSA0tJNQMAKEGpPLmtEtUYN7bZ2PQyBdlgST1iTQ0oKEjq0JwOaIYTsQhyStiXl4TGOiw7waLwYb1XUxOCc3TWWB7zvu/mulUkedJNtujatSJ1SqUF2J5LLnNMZdw7x8PzVF+mkBv2jyA+JSbBQl6CtpS3kKS+n0Jzg0NPiFqDSKHsd7vxS7Hxkj50tD0z/bf8xTgo589u/23/MU8FJmqFTk1KEgFVmzvSN4qqrNnHtG8UAHFoO7JnJbtmvZ0YxOW5DNqv7IKaQnOoFZhVoNrRiAQSc8Bh+KAbccTEZU+rXma1KLZiLWCBwQXbca9Ew1CiZH2UYjrzlJhdFd48FGGjgkmIlG8HVPA5pDMS1IhZFI2su8tX0Vizpl4hgVJFcQTqIWXMxxEivdq1cAr0k43SUjatHQNHLeMF4LSbrmjI0qMKhdNg2q4sbR1b9CDngcfguFWdMlpunWSWnYT9Cuk6GW2KiDExBFGE6idR3Gh5qkYtUGvn7XEl2oZ7Fmy80XxgYZ6xqMR1aHEk+HuV+Yk2iHlmcU2WjsgAuDQXEcABvO/ZwQOKb6NOLGDRSh37z8VRdEqK8Q3XnTHkffwWDE03c6IGdHUOcGgsLq1caDA54naEWl4Y1oNKgAc1nal0xTxyg/yMAaOCpivHWrXaeaxNIbOl4YEaKwGHiYoP72oLGsLdYocBtNdSL40245LGtGxocxFD4wfFDaXYRJEMEChddFKuNTiSUpRVaCDSe+jmOjclGjgs6Kt0m7hRrRm0VOoZbcNaK7cgnpSXZkA7qkAmnNGDId0BrGNY0eq0ABYWkkmah5B1AkfVYShUT0MfyOc66Ri2xovFnYMIQ23jDJc6rmjAtu0FczUe5Ysew5iVglz4RN2HcLmua6jRrcGkn8KLomjZLcGkUIrQitRqpjgcVtTEjCid8YmmROoUyy4reME1ZlkzOMmvo4lZdkTMwA6FCc5pyeSGsPBziK8lrf2GnSP3I4xD9GldFtGTMG7jVhwBpShGQplkqnndE1jRLzyfRz5+gU99qB/mP8A9CpzGgk//wBr/Md/pXSvPk103VHjiLzTOZSNgTUq5z4jWkUAFxxcQa50oMFuQ9K4NBeab1BWhNK66Y7USzTb6wnaNtr6v3Wopx6LUlL/AKORT/p4ntv+Yp4KjnvTxPbf8xTwhkjwlTUqQC1VmzvSN4qqrNnntAmIKrXd2QUMlE6gXrYd2QUEk7qhNkxWgwjxex5BBk1GvOcBiKoqnndhyCEAyhO9UZjmu936oqs9FHREkEg4YGh57kyfnwwU1nIfVU/OasIJNDWqASMtjcgFfgPoKKnCiCqusIKRqy3DNcNq37OtKjc+s2niO6QhyE6hCm85LXXm6j+gmQ1Z32x9JmzUEGgD24RG7CMKjcVhaRWq6t2hAOvag/RrSUQniKO6cHt3axx1hHcUQ5pl6G4EH9U3FKaclovDKMXswrBeBMsJyYL3M4D4k8kbum75QlLWAWPc+/Vx9Ug3aDLFoJ3rUlIjjgXMB3PB9xofcudNxVMj5M+U7CKCQrIIWPCl3faHiFI+rczXmtkzA1HAaiPBY9uUMJwvVNK0pRSwptRWnErDcKAimesfiEN2jXG/yRjaNzlKbqjkd6JoUTWT+fAIJsWLR9NtQjOUhkiuGOulSeZw8FGN3E3+XGpWSW47+6vNKUukVzreA+BKCzNb0W6TOLZOLUilGDKmN9uxc/EwtWzGC0aImE9sws4RU7pErLo0enXunKpNiJS/9YIsdHF549vE/mP+YqQKGePbxP5j/mKmCTKHAr1UlV6qQCgqzZ57QcVVqrNn98IAIrXd2YUMoeqE62HdmFDKO6oTkTHoLJz0HIILtGbEMEnkNpRpOxLsvXd9FySfmnPiOJOs0GwKkSlYyYmnPcS7NKyZOChvJekH2Uyi06HrGYToMcgqCBEruUhiHYkM1GGqlBosuHNqcRic0E0XxN3Rhl9QtTRLSOJDi9HU1cajHbj7sUPl1eS2dHILGROkOLqUHPOnJTN0rNMS/KjrEtNnPYMVrdEyMwOo19Rk4A+BOKDpy1HQJeoxfGpChgeqXkNLnbAA5Otifm5MwvN2Me1oPSsde6wqKFtMsjiPeFCfIvPjXH9oIX2O0d0uYdzjTwdVVnPew0c47qm7XhXA8iVr2ZaDZiCyI0Va4VoSCWnW0kawcFFPFgFH0AOp4qORyUuKXR59mb+07pxUEXSUmM2FSrX1FSMiGl2B1jBYWkAa09SH90mniKhCFkWsTaMGHiA1z73Wrj0b0k29HTjirTDuBGuxK710Cxooc0freubCJieKIrGtN7W9V1CDiKAgjWCD4qcMqdHd8nFzjot+VSedDlIbQ1xvxmXiCWgNYHOJc6hAAN3DX4oFlpnAa8Fe0p0j6ebEPECHDax7GjB0RxLnOFa+qWjxVOPZT2dZovN1htCW8Q34hdT2jz4rjplqHGUnSLLhTG1Ttj/rUoNaNOG5evKpCjr3S/qqQzk876eJ/Mf8xUgUU96eJ/Mf8xUjVbEPXl4JQpA8rNn98cVWViR74QARzbA64HZEiqMZDRyV6MG5jT7TvxQRaMW6GnYVrydvuugK7X2Z060EmksmxsuQ0bKZlcSnpKI17qseKkkVacRtyXe7NtI3mngivz6oxA8AU0CdaPlCu1OZAc7utJ4An4L6jjQYbu9ChnjDZ+C8xrG91jR7LQPgmPkfMLrNijHo4g/od+Cd1hmCOIIX065wVePKscOsxp4tBSDkfNYCW+u6WnopKxO9BZxAun3IK0n0Jl4cCJEhBzXNaSOtUYbikNOwBEwtCQmnXhcBJ2AVW9o3ozAuNfG7RxFbuTR+KK2QITW0YxrfZAHwSbRX2ULP0gY03Zpjg2I0AvpgymojMDHNFbIPZtN/pGhouPLr2HqivFxO3BD/AJoHYEDFWLGs3oSbj3hpxuXuoDtaNSIOtCyJy3f9mzovow+Xv3owcH9YXQ4XXVJriaUocuCIY1lviQy1z21IwND7xrQ/Cn4jTnVX22m6maKj2ZOH2ClueSSbjV6ObgtBzHatr4ArNsbyJzkCPDimNLODSSQHxK4gjWzeugttJykFqppJKi7admQzQaZBzg/fP+lWpfRCZYagw/8AM/JXf2wdtF4Ws7as1igjZ/IyPWgTn/JhOvmosZjoAD3AisR1aBoGNGblryegU6ynbQBTfEJ+VbbbYcPzVqDa9VooozeWTMuJoZGcOuYDjvvH4sr71BD0CeM2wOT4v1CJBaO+i9+12AZnwonRHJg07QgjKGAd0U08Co/7IxP+nYd/SPFd9OkRI6296iNtfxBKkWpv1/p8yT3p4n8x/wAxUjVHPmkeJ/Mf8xT2KWMelCSi8kAqsSB64VdW7Lb2gQBqWw7qBJJuNAtWNLtcAFLBlwMgm0QpUgnsqGTdPBEgjYLGsl9GBXenTQUXvOE10Yqg+YomGdCLCjREwkMfBZDrRUMW1aBHIfEvTkzRYs7FDmuDsiCDwVKatfa4eKypm2GGovA7gVDkUolKQdTAYCpoteDMIYlpoDXrWhDm1ldGtBPLxVdglDEC0KLQg2rvVqSIaN6+nNiLLZaQUzJ5VZNGg2KU4RCqTJlP86TTFRca5OZEpqVMTaeJpOwLrYvDkpRNAfks1s4ooszv/X6qiwolfblY0NgrjEbXlVx9wWvGmfEoOkooM0zWQ15B2GmvlVbUSYSUgcS/54k883lZvSJOn4IsKAWZ0LDnudUirnHxJKYNDDqcUTiyIhqekdiT8SlNgu1xHfeKnZegWOh7vtJG6IOri5FQ0eP23feK8NHP4neJRsNGRB0ShgY08U+DYUKGa1A5rah6Mg7T4q9L6OUGDT4ISYm0Dca1oEMgYuJywNPEq5JCvWIpXFbEXQ3pRS4pIWgbgKGtBqqnUmLlAq/tFrBS8BzUEa3mDIk8AVtQ9BRuVtmh7G5uaPBPjIXOCBN+kJOTH+CidakU92GeZRm+xpdneiDlRQuEq37RS4v7ZDzwQERzMu1ho3BZ8ezYru9EdyXQXTkvqh14lRunofqwmjklS9kfyonOTo9XMuPilGjlMmnwKPnz4rg1vgmPnzsHgil7Jfy/SOYTei8dzuoxxxWzL6GTFB1COaMROv1KRs3E2lOk1RP8mXoF4WgswfWA4lXYOgcbXGaPetx806nwV+ThuDb0TAH3J8EV55g7/Y57f8QK+ypG6NxhlEhnk4IqbZId1gVN+yyEcEV5JewQ/Y0yMujP9VPiFEbPmh+6rwez6o08xK8ZIo4D8kgLbBmdcCJy6M//AEm34ozgRx/4yflqjMS6eyHRHEPKwEfa12t5kYcYbwF4WvBI6ziDva8fRHpandADgQOYBS4leX9HHpy1ojYodLgVB7zgaY4EU11C15K3Yz+/DodrTUeDsRrXRf2KwuBLGEDPqjKi8LLhDKGz7oS4ND8y9AHGtUtzD/uk/DimjSBux/3Hfgjt9kQj6g5VH1Vf9iwfsf8AsUuLGsq9FGXGHj8VIQiiU0Na6G1wces0HxxSRdCj9tbcWLmgYCkgWI6aPRseYZ714btS05rRssFb6XROKGzJFfVKVNA5Jojh6AzbB1JqvtNSGw7UZ3XQXjfUI96YKVrlZjxRzozFrM/w8Mj+EhQxNIp9vflnf0gFdMqkoEDo5BNaVRvXhxm8is91vsd3jE5grtjpdpzaDyCqxbEguzhsP9ISaIeNM44LXhfa8U5s/CPrhdTj6FSj84LfBZsx5MZN2TKcCVDgQ8C9gAJqHqcE180EWzPkpgeq5w5rOjeSyndiuU8CfD+zBZMBSdMFdieTeOO7FqqsXQmbbkQU+LDxMhEXenwnkkCqrRdHZxvqVUTJaahnGCSn19GuPHT2EMrLhpvHrOODQtIQXON0jihN1sxA5rnQXgt3Fa0HThrR1mOB1mhVOWiskKVoKyA1tPcqsxOXRUuu7AsJ2nEAjMg8FAdIILvXGO1YOTXRzPkvovRtJHtyJPEAqWQ0pc4kOY00FciDnuWYyPCccHtUcrCo55vCl2g8RknGUjTG7kkwkZpDDObCODvyCvS8WHEpS9U5Ye80OSE4DKnUjayYADAFrFtnTkUYrRXixoLXFrolC00ODtldlNaWHPy//Nbq1O/BDWm0oRMsukBph1pQ1JvEVJ1n8AspkA15obo51JhxFtyXaO8XbgDjzNFVl7WgRHUxZsJNQeOHVQwYS9cIKXJjtho6TI/VVAZY7VhSlpRIY6riN2rwyV7+08T7LfD80WirFf5VIMJgY0Oc5ounDWMD8FgWh5WYzvRsDeJqgiP3ne075imDNNzZsoo2J7SyajYOiHHUMEQaFQnh15xNaHGuKEIHeHFdFsEYj2UuwejTtyYd0XeIxGtYzLejtGER3MrVtz0J4hCs5kFMmwibTdNZhvrg8QpmeUeK3vBpQfFKqRCp5MvijocPypAd6H4FWYflVl/WDhyquVPKrxSjyMOCO1wPKXJO/eU4ghXoWmcq/KMzxC+fXqKIE/Kw8aPo023BdlEaeYTfO2nJw8V82GM4ObQkY6iUQyE4+o67/vFWpkvGdy6UbUxz1zqz5x/23feK35SYd9p3iVdmbVBE5yYabAqkJ52lWGlAh3QMObR4J4smE7NjfAJGKzBQNGVO6LS5/dt8FiTOhcsf3YRjHyWXHUjoE4ugUucqjgSqsTQBnqxHjmUXFRORQgNOg0RuLJhwUrbKtCH3Jmo3tCK3JE6DvsDZ+BaMShe5jroIGFMCqdZ5ucNp5o7eoHlTRPFegKNrTQ70CvAhObpDEHegP8EXvUJaNiKoTSBl+ljWgl0N4oK90pWaXQSAaOxFe67WtuYhjYPBV+ibsHgFLZNo/9k=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183" name="Picture 15" descr="http://www.shadowandact.com/wp-content/uploads/2011/03/Black-Couple-Watching-TV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4493742"/>
            <a:ext cx="1986657" cy="160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5" name="Picture 17" descr="http://2.bp.blogspot.com/--Php__Qb4X4/TWcvrVLpCvI/AAAAAAAAAMw/jSqE_S4FZ1M/s1600/article-1071549-05AE0D8E0000044D-870_468x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403" y="4199335"/>
            <a:ext cx="3200400" cy="1941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7" name="Picture 19" descr="http://us.cdn2.123rf.com/168nwm/keeweeboy/keeweeboy0705/keeweeboy070500060/924892-friends-watching-telev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81390"/>
            <a:ext cx="2203450" cy="160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838200" y="1752600"/>
            <a:ext cx="6705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interfaces with traffic log system and network research data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optimize the scheduling of on-air assets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Suggests an on-air promotion schedule that achieves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on-air campaigns.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Works 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maximize the viewing of each piece of creative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developed for a campaign.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plans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multiple program campaign demands on available break inventory.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38200" y="531405"/>
            <a:ext cx="6172200" cy="13902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</a:rPr>
              <a:t>GRiPit!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planning tool can help on-air promotion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reach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more viewers more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frequently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and more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efficiently.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5F78CAF-8ABF-CE66-70D5-143E0CB9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7" y="6487406"/>
            <a:ext cx="4049553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UDIENCE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R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ESEARCH 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62000" y="533400"/>
            <a:ext cx="6096000" cy="5284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How does </a:t>
            </a:r>
            <a:r>
              <a:rPr lang="en-US" sz="2800" i="1" dirty="0">
                <a:solidFill>
                  <a:schemeClr val="accent1"/>
                </a:solidFill>
                <a:latin typeface="+mj-lt"/>
              </a:rPr>
              <a:t>GRiPit!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help?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09048" y="1524000"/>
            <a:ext cx="772535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recommend a promotion flight to maximize the target audience for each campaign.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planning engine is based upon previous and current on-air campaigns.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actual Nielsen time period viewing data.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help ensure each audience sees a campaign the right number of times.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Optimally, viewers need at least 3-4 exposures for a campaign to be effective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 can be provided for the total campaign, by promotion element, and across linear channels.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GRiP it!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help the campaign to peak at the right time, as well as provide continuity planning benefits.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long range planning estimates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(before the schedule exists),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precise estimates once the schedule is created, and final post-analysis of actual audience delivery.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7161C-FA9B-4975-B5C4-69CE40DC8B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1779355-FF49-EFFF-30F5-B0E0BAE3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7" y="6487406"/>
            <a:ext cx="4049553" cy="374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UDIENCE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R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ESEARCH 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6149300"/>
              </p:ext>
            </p:extLst>
          </p:nvPr>
        </p:nvGraphicFramePr>
        <p:xfrm>
          <a:off x="-228600" y="20574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A19E77-E16A-2563-D707-72B9424D0AF6}"/>
              </a:ext>
            </a:extLst>
          </p:cNvPr>
          <p:cNvSpPr txBox="1"/>
          <p:nvPr/>
        </p:nvSpPr>
        <p:spPr>
          <a:xfrm>
            <a:off x="838200" y="465221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67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GRiP it!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takes each piece of the on-air promotion process and adds them together to create the optimal campaign plan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4615</TotalTime>
  <Words>1051</Words>
  <Application>Microsoft Office PowerPoint</Application>
  <PresentationFormat>On-screen Show (4:3)</PresentationFormat>
  <Paragraphs>110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Box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kcarroll</dc:creator>
  <cp:lastModifiedBy>Shannon Schiavone</cp:lastModifiedBy>
  <cp:revision>375</cp:revision>
  <dcterms:created xsi:type="dcterms:W3CDTF">2011-10-05T15:58:13Z</dcterms:created>
  <dcterms:modified xsi:type="dcterms:W3CDTF">2025-11-14T01:54:07Z</dcterms:modified>
</cp:coreProperties>
</file>